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Roboto"/>
      <p:regular r:id="rId28"/>
      <p:bold r:id="rId29"/>
      <p:italic r:id="rId30"/>
      <p:boldItalic r:id="rId31"/>
    </p:embeddedFont>
    <p:embeddedFont>
      <p:font typeface="Roboto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jS9FRqgVmGuonNhECh2HIrIzCb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46F4EC-C15F-4CF8-BB80-67E157C5181D}">
  <a:tblStyle styleId="{9B46F4EC-C15F-4CF8-BB80-67E157C5181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41c8c9532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 aplicó un código que convirtió las variables categóricas a numéricas para poder realizar cálculos con ellas.</a:t>
            </a:r>
            <a:endParaRPr/>
          </a:p>
        </p:txBody>
      </p:sp>
      <p:sp>
        <p:nvSpPr>
          <p:cNvPr id="153" name="Google Shape;153;g3441c8c9532_3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0cc0ecb1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 aplicó un código que convirtió las variables categóricas a numéricas para poder realizar cálculos con ellas.</a:t>
            </a:r>
            <a:endParaRPr/>
          </a:p>
        </p:txBody>
      </p:sp>
      <p:sp>
        <p:nvSpPr>
          <p:cNvPr id="161" name="Google Shape;161;g340cc0ecb17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0cc0ecb1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Las variables iniciales de la base de datos original (fig. 1), en la fig. 2 se muestran las columnas que se eliminaron que no tenían incidencia (AÑO, ENTIDAD TERRITORIAL Y SECTOR), en la fig. 3 se evidencia que no hay datos nulos porque se hizo la corrección de manera manual en el Excel original.</a:t>
            </a:r>
            <a:endParaRPr/>
          </a:p>
        </p:txBody>
      </p:sp>
      <p:sp>
        <p:nvSpPr>
          <p:cNvPr id="169" name="Google Shape;169;g340cc0ecb17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40cc0ecb1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HyperTransformer</a:t>
            </a:r>
            <a:r>
              <a:rPr lang="en-US">
                <a:solidFill>
                  <a:schemeClr val="dk1"/>
                </a:solidFill>
              </a:rPr>
              <a:t> de la biblioteca </a:t>
            </a:r>
            <a:r>
              <a:rPr lang="en-US">
                <a:solidFill>
                  <a:srgbClr val="188038"/>
                </a:solidFill>
                <a:latin typeface="Roboto Mono"/>
                <a:ea typeface="Roboto Mono"/>
                <a:cs typeface="Roboto Mono"/>
                <a:sym typeface="Roboto Mono"/>
              </a:rPr>
              <a:t>rdt</a:t>
            </a:r>
            <a:r>
              <a:rPr lang="en-US">
                <a:solidFill>
                  <a:schemeClr val="dk1"/>
                </a:solidFill>
              </a:rPr>
              <a:t> (Reusable Data Transformers) para transformar un conjunto de datos, preparando las variables para su uso en modelos de Machine Learning.</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Explicación paso a paso</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1️⃣ </a:t>
            </a:r>
            <a:r>
              <a:rPr b="1" lang="en-US">
                <a:solidFill>
                  <a:schemeClr val="dk1"/>
                </a:solidFill>
              </a:rPr>
              <a:t>Elimina filas con valores nulos</a:t>
            </a:r>
            <a:r>
              <a:rPr lang="en-US">
                <a:solidFill>
                  <a:schemeClr val="dk1"/>
                </a:solidFill>
              </a:rPr>
              <a:t> para asegurar que no haya datos faltantes en </a:t>
            </a:r>
            <a:r>
              <a:rPr lang="en-US">
                <a:solidFill>
                  <a:srgbClr val="188038"/>
                </a:solidFill>
                <a:latin typeface="Roboto Mono"/>
                <a:ea typeface="Roboto Mono"/>
                <a:cs typeface="Roboto Mono"/>
                <a:sym typeface="Roboto Mono"/>
              </a:rPr>
              <a:t>df2</a:t>
            </a:r>
            <a:r>
              <a:rPr lang="en-US">
                <a:solidFill>
                  <a:schemeClr val="dk1"/>
                </a:solidFill>
              </a:rPr>
              <a:t>.</a:t>
            </a:r>
            <a:br>
              <a:rPr lang="en-US">
                <a:solidFill>
                  <a:schemeClr val="dk1"/>
                </a:solidFill>
              </a:rPr>
            </a:br>
            <a:r>
              <a:rPr lang="en-US">
                <a:solidFill>
                  <a:schemeClr val="dk1"/>
                </a:solidFill>
              </a:rPr>
              <a:t> 2️⃣ </a:t>
            </a:r>
            <a:r>
              <a:rPr b="1" lang="en-US">
                <a:solidFill>
                  <a:schemeClr val="dk1"/>
                </a:solidFill>
              </a:rPr>
              <a:t>Separa la variable objetivo</a:t>
            </a:r>
            <a:r>
              <a:rPr lang="en-US">
                <a:solidFill>
                  <a:schemeClr val="dk1"/>
                </a:solidFill>
              </a:rPr>
              <a:t> (</a:t>
            </a:r>
            <a:r>
              <a:rPr lang="en-US">
                <a:solidFill>
                  <a:srgbClr val="188038"/>
                </a:solidFill>
                <a:latin typeface="Roboto Mono"/>
                <a:ea typeface="Roboto Mono"/>
                <a:cs typeface="Roboto Mono"/>
                <a:sym typeface="Roboto Mono"/>
              </a:rPr>
              <a:t>DISCAPACIDAD_BINARIA</a:t>
            </a:r>
            <a:r>
              <a:rPr lang="en-US">
                <a:solidFill>
                  <a:schemeClr val="dk1"/>
                </a:solidFill>
              </a:rPr>
              <a:t>) del resto de las características (</a:t>
            </a:r>
            <a:r>
              <a:rPr lang="en-US">
                <a:solidFill>
                  <a:srgbClr val="188038"/>
                </a:solidFill>
                <a:latin typeface="Roboto Mono"/>
                <a:ea typeface="Roboto Mono"/>
                <a:cs typeface="Roboto Mono"/>
                <a:sym typeface="Roboto Mono"/>
              </a:rPr>
              <a:t>X</a:t>
            </a:r>
            <a:r>
              <a:rPr lang="en-US">
                <a:solidFill>
                  <a:schemeClr val="dk1"/>
                </a:solidFill>
              </a:rPr>
              <a:t>).</a:t>
            </a:r>
            <a:br>
              <a:rPr lang="en-US">
                <a:solidFill>
                  <a:schemeClr val="dk1"/>
                </a:solidFill>
              </a:rPr>
            </a:br>
            <a:r>
              <a:rPr lang="en-US">
                <a:solidFill>
                  <a:schemeClr val="dk1"/>
                </a:solidFill>
              </a:rPr>
              <a:t> 3️⃣ </a:t>
            </a:r>
            <a:r>
              <a:rPr b="1" lang="en-US">
                <a:solidFill>
                  <a:schemeClr val="dk1"/>
                </a:solidFill>
              </a:rPr>
              <a:t>Crea un transformador HyperTransformer</a:t>
            </a:r>
            <a:r>
              <a:rPr lang="en-US">
                <a:solidFill>
                  <a:schemeClr val="dk1"/>
                </a:solidFill>
              </a:rPr>
              <a:t>, que ajusta y aplica transformaciones automáticas a los datos.</a:t>
            </a:r>
            <a:br>
              <a:rPr lang="en-US">
                <a:solidFill>
                  <a:schemeClr val="dk1"/>
                </a:solidFill>
              </a:rPr>
            </a:br>
            <a:r>
              <a:rPr lang="en-US">
                <a:solidFill>
                  <a:schemeClr val="dk1"/>
                </a:solidFill>
              </a:rPr>
              <a:t> 4️⃣ </a:t>
            </a:r>
            <a:r>
              <a:rPr b="1" lang="en-US">
                <a:solidFill>
                  <a:schemeClr val="dk1"/>
                </a:solidFill>
              </a:rPr>
              <a:t>Detecta automáticamente la configuración adecuada</a:t>
            </a:r>
            <a:r>
              <a:rPr lang="en-US">
                <a:solidFill>
                  <a:schemeClr val="dk1"/>
                </a:solidFill>
              </a:rPr>
              <a:t> para transformar cada columna según su tipo de dato.</a:t>
            </a:r>
            <a:br>
              <a:rPr lang="en-US">
                <a:solidFill>
                  <a:schemeClr val="dk1"/>
                </a:solidFill>
              </a:rPr>
            </a:br>
            <a:r>
              <a:rPr lang="en-US">
                <a:solidFill>
                  <a:schemeClr val="dk1"/>
                </a:solidFill>
              </a:rPr>
              <a:t> 5️⃣ </a:t>
            </a:r>
            <a:r>
              <a:rPr b="1" lang="en-US">
                <a:solidFill>
                  <a:schemeClr val="dk1"/>
                </a:solidFill>
              </a:rPr>
              <a:t>Ajusta y transforma los datos</a:t>
            </a:r>
            <a:r>
              <a:rPr lang="en-US">
                <a:solidFill>
                  <a:schemeClr val="dk1"/>
                </a:solidFill>
              </a:rPr>
              <a:t>, asegurando que las variables categóricas y numéricas se representen de manera óptima.</a:t>
            </a:r>
            <a:br>
              <a:rPr lang="en-US">
                <a:solidFill>
                  <a:schemeClr val="dk1"/>
                </a:solidFill>
              </a:rPr>
            </a:br>
            <a:r>
              <a:rPr lang="en-US">
                <a:solidFill>
                  <a:schemeClr val="dk1"/>
                </a:solidFill>
              </a:rPr>
              <a:t> 6️⃣ </a:t>
            </a:r>
            <a:r>
              <a:rPr b="1" lang="en-US">
                <a:solidFill>
                  <a:schemeClr val="dk1"/>
                </a:solidFill>
              </a:rPr>
              <a:t>Convierte los datos transformados a un DataFrame</a:t>
            </a:r>
            <a:r>
              <a:rPr lang="en-US">
                <a:solidFill>
                  <a:schemeClr val="dk1"/>
                </a:solidFill>
              </a:rPr>
              <a:t> para facilitar su visualización.</a:t>
            </a:r>
            <a:br>
              <a:rPr lang="en-US">
                <a:solidFill>
                  <a:schemeClr val="dk1"/>
                </a:solidFill>
              </a:rPr>
            </a:br>
            <a:r>
              <a:rPr lang="en-US">
                <a:solidFill>
                  <a:schemeClr val="dk1"/>
                </a:solidFill>
              </a:rPr>
              <a:t> 7️⃣ </a:t>
            </a:r>
            <a:r>
              <a:rPr b="1" lang="en-US">
                <a:solidFill>
                  <a:schemeClr val="dk1"/>
                </a:solidFill>
              </a:rPr>
              <a:t>Muestra una comparación antes y después de la transformación</a:t>
            </a:r>
            <a:r>
              <a:rPr lang="en-US">
                <a:solidFill>
                  <a:schemeClr val="dk1"/>
                </a:solidFill>
              </a:rPr>
              <a:t>, permitiendo analizar los cambios aplicados.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¿Para qué sirve?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Facilita la </a:t>
            </a:r>
            <a:r>
              <a:rPr b="1" lang="en-US">
                <a:solidFill>
                  <a:schemeClr val="dk1"/>
                </a:solidFill>
              </a:rPr>
              <a:t>preparación de datos</a:t>
            </a:r>
            <a:r>
              <a:rPr lang="en-US">
                <a:solidFill>
                  <a:schemeClr val="dk1"/>
                </a:solidFill>
              </a:rPr>
              <a:t> para modelos de Machine Learning.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Convierte variables categóricas en representaciones numéricas adecuadas.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Permite manejar diferentes tipos de datos sin necesidad de preprocesarlos manualmente.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Este código es útil para mejorar la calidad del dataset antes de entrenar modelos predictivos.</a:t>
            </a:r>
            <a:endParaRPr>
              <a:solidFill>
                <a:schemeClr val="dk1"/>
              </a:solidFill>
            </a:endParaRPr>
          </a:p>
          <a:p>
            <a:pPr indent="0" lvl="0" marL="0" rtl="0" algn="l">
              <a:spcBef>
                <a:spcPts val="1200"/>
              </a:spcBef>
              <a:spcAft>
                <a:spcPts val="0"/>
              </a:spcAft>
              <a:buNone/>
            </a:pPr>
            <a:r>
              <a:t/>
            </a:r>
            <a:endParaRPr/>
          </a:p>
        </p:txBody>
      </p:sp>
      <p:sp>
        <p:nvSpPr>
          <p:cNvPr id="179" name="Google Shape;179;g340cc0ecb17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0cc0ecb1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340cc0ecb17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0cc0ecb1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40cc0ecb17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0cc0ecb17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Este es el conjunto de hiperparámetros optimizados para un modelo </a:t>
            </a:r>
            <a:r>
              <a:rPr b="1" lang="en-US">
                <a:solidFill>
                  <a:schemeClr val="dk1"/>
                </a:solidFill>
              </a:rPr>
              <a:t>LightGBM (LGBM)</a:t>
            </a:r>
            <a:r>
              <a:rPr lang="en-US">
                <a:solidFill>
                  <a:schemeClr val="dk1"/>
                </a:solidFill>
              </a:rPr>
              <a:t>, una implementación de </a:t>
            </a:r>
            <a:r>
              <a:rPr b="1" lang="en-US">
                <a:solidFill>
                  <a:schemeClr val="dk1"/>
                </a:solidFill>
              </a:rPr>
              <a:t>gradient boosting</a:t>
            </a:r>
            <a:r>
              <a:rPr lang="en-US">
                <a:solidFill>
                  <a:schemeClr val="dk1"/>
                </a:solidFill>
              </a:rPr>
              <a:t> diseñada para velocidad y eficiencia.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LightGBM es un framework de </a:t>
            </a:r>
            <a:r>
              <a:rPr b="1" lang="en-US">
                <a:solidFill>
                  <a:schemeClr val="dk1"/>
                </a:solidFill>
              </a:rPr>
              <a:t>boosting</a:t>
            </a:r>
            <a:r>
              <a:rPr lang="en-US">
                <a:solidFill>
                  <a:schemeClr val="dk1"/>
                </a:solidFill>
              </a:rPr>
              <a:t> basado en árboles de decisión, diseñado para ser eficiente y rápido, especialmente con grandes conjuntos de datos. Es ampliamente utilizado para tareas de clasificación, regresión y ranking.</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Explicación de los parámetros: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rgbClr val="188038"/>
                </a:solidFill>
                <a:latin typeface="Roboto Mono"/>
                <a:ea typeface="Roboto Mono"/>
                <a:cs typeface="Roboto Mono"/>
                <a:sym typeface="Roboto Mono"/>
              </a:rPr>
              <a:t>n_estimators: 2541</a:t>
            </a:r>
            <a:r>
              <a:rPr lang="en-US">
                <a:solidFill>
                  <a:schemeClr val="dk1"/>
                </a:solidFill>
              </a:rPr>
              <a:t> → Número de árboles en el modelo. Un número alto puede mejorar el rendimiento, pero aumenta el costo computacional.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rgbClr val="188038"/>
                </a:solidFill>
                <a:latin typeface="Roboto Mono"/>
                <a:ea typeface="Roboto Mono"/>
                <a:cs typeface="Roboto Mono"/>
                <a:sym typeface="Roboto Mono"/>
              </a:rPr>
              <a:t>num_leaves: 1667</a:t>
            </a:r>
            <a:r>
              <a:rPr lang="en-US">
                <a:solidFill>
                  <a:schemeClr val="dk1"/>
                </a:solidFill>
              </a:rPr>
              <a:t> → Número máximo de hojas por árbol. Un valor alto permite modelos más complejos, pero puede llevar a sobreajuste.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rgbClr val="188038"/>
                </a:solidFill>
                <a:latin typeface="Roboto Mono"/>
                <a:ea typeface="Roboto Mono"/>
                <a:cs typeface="Roboto Mono"/>
                <a:sym typeface="Roboto Mono"/>
              </a:rPr>
              <a:t>min_child_samples: 29</a:t>
            </a:r>
            <a:r>
              <a:rPr lang="en-US">
                <a:solidFill>
                  <a:schemeClr val="dk1"/>
                </a:solidFill>
              </a:rPr>
              <a:t> → Mínimo de muestras requeridas en una hoja. Evita sobreajuste limitando hojas con pocas observaciones.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rgbClr val="188038"/>
                </a:solidFill>
                <a:latin typeface="Roboto Mono"/>
                <a:ea typeface="Roboto Mono"/>
                <a:cs typeface="Roboto Mono"/>
                <a:sym typeface="Roboto Mono"/>
              </a:rPr>
              <a:t>learning_rate: 0.00167</a:t>
            </a:r>
            <a:r>
              <a:rPr lang="en-US">
                <a:solidFill>
                  <a:schemeClr val="dk1"/>
                </a:solidFill>
              </a:rPr>
              <a:t> → Tasa de aprendizaje. Un valor bajo hace que el modelo aprenda más lento pero con mejor generalización.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rgbClr val="188038"/>
                </a:solidFill>
                <a:latin typeface="Roboto Mono"/>
                <a:ea typeface="Roboto Mono"/>
                <a:cs typeface="Roboto Mono"/>
                <a:sym typeface="Roboto Mono"/>
              </a:rPr>
              <a:t>log_max_bin: 8</a:t>
            </a:r>
            <a:r>
              <a:rPr lang="en-US">
                <a:solidFill>
                  <a:schemeClr val="dk1"/>
                </a:solidFill>
              </a:rPr>
              <a:t> → Define el número máximo de bins usados para discretizar características continuas.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rgbClr val="188038"/>
                </a:solidFill>
                <a:latin typeface="Roboto Mono"/>
                <a:ea typeface="Roboto Mono"/>
                <a:cs typeface="Roboto Mono"/>
                <a:sym typeface="Roboto Mono"/>
              </a:rPr>
              <a:t>colsample_bytree: 0.5157</a:t>
            </a:r>
            <a:r>
              <a:rPr lang="en-US">
                <a:solidFill>
                  <a:schemeClr val="dk1"/>
                </a:solidFill>
              </a:rPr>
              <a:t> → Fracción de características usadas en cada árbol, previene sobreajuste.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rgbClr val="188038"/>
                </a:solidFill>
                <a:latin typeface="Roboto Mono"/>
                <a:ea typeface="Roboto Mono"/>
                <a:cs typeface="Roboto Mono"/>
                <a:sym typeface="Roboto Mono"/>
              </a:rPr>
              <a:t>reg_alpha: 0.0457</a:t>
            </a:r>
            <a:r>
              <a:rPr lang="en-US">
                <a:solidFill>
                  <a:schemeClr val="dk1"/>
                </a:solidFill>
              </a:rPr>
              <a:t> → Regularización L1, agrega penalización para mejorar generalización.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rgbClr val="188038"/>
                </a:solidFill>
                <a:latin typeface="Roboto Mono"/>
                <a:ea typeface="Roboto Mono"/>
                <a:cs typeface="Roboto Mono"/>
                <a:sym typeface="Roboto Mono"/>
              </a:rPr>
              <a:t>reg_lambda: 0.0012</a:t>
            </a:r>
            <a:r>
              <a:rPr lang="en-US">
                <a:solidFill>
                  <a:schemeClr val="dk1"/>
                </a:solidFill>
              </a:rPr>
              <a:t> → Regularización L2, similar a L1 pero con diferente forma de penalización.</a:t>
            </a:r>
            <a:endParaRPr>
              <a:solidFill>
                <a:schemeClr val="dk1"/>
              </a:solidFill>
            </a:endParaRPr>
          </a:p>
          <a:p>
            <a:pPr indent="0" lvl="0" marL="0" rtl="0" algn="l">
              <a:spcBef>
                <a:spcPts val="1200"/>
              </a:spcBef>
              <a:spcAft>
                <a:spcPts val="0"/>
              </a:spcAft>
              <a:buNone/>
            </a:pPr>
            <a:r>
              <a:t/>
            </a:r>
            <a:endParaRPr/>
          </a:p>
        </p:txBody>
      </p:sp>
      <p:sp>
        <p:nvSpPr>
          <p:cNvPr id="204" name="Google Shape;204;g340cc0ecb17_3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Aquí tienes una comparación clara y concisa de ambas matrices de confusión:</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Balance de clases</a:t>
            </a:r>
            <a:br>
              <a:rPr b="1" lang="en-U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En ambas matrices hay un claro desbalance de clases, donde la clase "0" (negativa) tiene una cantidad significativamente mayor de muestras que la clase "1" (positiva).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Precisión y Recall</a:t>
            </a:r>
            <a:br>
              <a:rPr b="1" lang="en-U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En la primera matriz, la clase "1" tiene un </a:t>
            </a:r>
            <a:r>
              <a:rPr b="1" lang="en-US">
                <a:solidFill>
                  <a:schemeClr val="dk1"/>
                </a:solidFill>
              </a:rPr>
              <a:t>recall de 0.00</a:t>
            </a:r>
            <a:r>
              <a:rPr lang="en-US">
                <a:solidFill>
                  <a:schemeClr val="dk1"/>
                </a:solidFill>
              </a:rPr>
              <a:t>, lo que indica que prácticamente no se detectan positivos.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En la segunda matriz, la clase "1" tiene un </a:t>
            </a:r>
            <a:r>
              <a:rPr b="1" lang="en-US">
                <a:solidFill>
                  <a:schemeClr val="dk1"/>
                </a:solidFill>
              </a:rPr>
              <a:t>recall de 0.06</a:t>
            </a:r>
            <a:r>
              <a:rPr lang="en-US">
                <a:solidFill>
                  <a:schemeClr val="dk1"/>
                </a:solidFill>
              </a:rPr>
              <a:t>, lo que sigue siendo muy bajo, pero mejora respecto a la primera matriz.</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Predicciones correctas e incorrectas</a:t>
            </a:r>
            <a:br>
              <a:rPr b="1" lang="en-U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En la primera matriz, </a:t>
            </a:r>
            <a:r>
              <a:rPr b="1" lang="en-US">
                <a:solidFill>
                  <a:schemeClr val="dk1"/>
                </a:solidFill>
              </a:rPr>
              <a:t>solo 1 caso</a:t>
            </a:r>
            <a:r>
              <a:rPr lang="en-US">
                <a:solidFill>
                  <a:schemeClr val="dk1"/>
                </a:solidFill>
              </a:rPr>
              <a:t> de la clase "1" se predice correctamente, mientras que </a:t>
            </a:r>
            <a:r>
              <a:rPr b="1" lang="en-US">
                <a:solidFill>
                  <a:schemeClr val="dk1"/>
                </a:solidFill>
              </a:rPr>
              <a:t>247 casos positivos</a:t>
            </a:r>
            <a:r>
              <a:rPr lang="en-US">
                <a:solidFill>
                  <a:schemeClr val="dk1"/>
                </a:solidFill>
              </a:rPr>
              <a:t> son clasificados erróneamente como "0".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En la segunda matriz, </a:t>
            </a:r>
            <a:r>
              <a:rPr b="1" lang="en-US">
                <a:solidFill>
                  <a:schemeClr val="dk1"/>
                </a:solidFill>
              </a:rPr>
              <a:t>23 casos positivos</a:t>
            </a:r>
            <a:r>
              <a:rPr lang="en-US">
                <a:solidFill>
                  <a:schemeClr val="dk1"/>
                </a:solidFill>
              </a:rPr>
              <a:t> son correctamente identificados, aunque </a:t>
            </a:r>
            <a:r>
              <a:rPr b="1" lang="en-US">
                <a:solidFill>
                  <a:schemeClr val="dk1"/>
                </a:solidFill>
              </a:rPr>
              <a:t>355 aún son mal clasificados</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Exactitud (Accuracy)</a:t>
            </a:r>
            <a:br>
              <a:rPr b="1" lang="en-U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La primera matriz tiene un </a:t>
            </a:r>
            <a:r>
              <a:rPr b="1" lang="en-US">
                <a:solidFill>
                  <a:schemeClr val="dk1"/>
                </a:solidFill>
              </a:rPr>
              <a:t>accuracy de 96%</a:t>
            </a:r>
            <a:r>
              <a:rPr lang="en-US">
                <a:solidFill>
                  <a:schemeClr val="dk1"/>
                </a:solidFill>
              </a:rPr>
              <a:t>, pero esto es engañoso porque casi todos los positivos se clasifican mal.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La segunda matriz tiene un </a:t>
            </a:r>
            <a:r>
              <a:rPr b="1" lang="en-US">
                <a:solidFill>
                  <a:schemeClr val="dk1"/>
                </a:solidFill>
              </a:rPr>
              <a:t>accuracy de 97%</a:t>
            </a:r>
            <a:r>
              <a:rPr lang="en-US">
                <a:solidFill>
                  <a:schemeClr val="dk1"/>
                </a:solidFill>
              </a:rPr>
              <a:t>, con una leve mejora en la detección de la clase "1".</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Conclusión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La segunda matriz es un poco mejor en la detección de la clase "1", pero sigue habiendo un problema de desbalance.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Se debe considerar técnicas de balanceo de datos (SMOTE, submuestreo, etc.) o ajustar la métrica de evaluación, ya que la métrica de accuracy no es adecuada en un conjunto de datos desbalanceado.</a:t>
            </a:r>
            <a:endParaRPr>
              <a:solidFill>
                <a:schemeClr val="dk1"/>
              </a:solidFill>
            </a:endParaRPr>
          </a:p>
          <a:p>
            <a:pPr indent="0" lvl="0" marL="0" rtl="0" algn="l">
              <a:spcBef>
                <a:spcPts val="1200"/>
              </a:spcBef>
              <a:spcAft>
                <a:spcPts val="0"/>
              </a:spcAft>
              <a:buNone/>
            </a:pPr>
            <a:r>
              <a:t/>
            </a:r>
            <a:endParaRPr/>
          </a:p>
        </p:txBody>
      </p:sp>
      <p:sp>
        <p:nvSpPr>
          <p:cNvPr id="212" name="Google Shape;21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0cc0ecb17_3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40cc0ecb17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0cc0ecb17_3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0cc0ecb17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rPr>
              <a:t>La salud mental infantil es fundamental, pero subestimada. Los niños de Manizales enfrentan desafíos que impactan su desarrollo. El entorno familiar, socioeconomía, abuso y estrés escolar contribuyen a problemas mentales. La detección temprana es crucial, pero compleja. El aprendizaje automático puede analizar datos e identificar riesgos. Este proyecto crea un modelo de Machine Learning para detectar señales de alerta en niños de Manizales. Analiza datos demográficos, emocionales y de comportamiento del SIMAT. Identifica patrones de riesgo para intervenciones oportunas. </a:t>
            </a:r>
            <a:endParaRPr sz="1200">
              <a:solidFill>
                <a:schemeClr val="dk1"/>
              </a:solidFill>
            </a:endParaRPr>
          </a:p>
          <a:p>
            <a:pPr indent="0" lvl="0" marL="0" rtl="0" algn="l">
              <a:spcBef>
                <a:spcPts val="0"/>
              </a:spcBef>
              <a:spcAft>
                <a:spcPts val="0"/>
              </a:spcAft>
              <a:buNone/>
            </a:pPr>
            <a:r>
              <a:t/>
            </a:r>
            <a:endParaRPr sz="1200"/>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0cc0ecb17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40cc0ecb17_3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40cc0ecb17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340cc0ecb17_3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HACER CUADROS</a:t>
            </a:r>
            <a:endParaRPr/>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40cc0ecb1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340cc0ecb17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PEGAR TABLA</a:t>
            </a:r>
            <a:endParaRPr/>
          </a:p>
          <a:p>
            <a:pPr indent="0" lvl="0" marL="0" rtl="0" algn="l">
              <a:spcBef>
                <a:spcPts val="0"/>
              </a:spcBef>
              <a:spcAft>
                <a:spcPts val="0"/>
              </a:spcAft>
              <a:buClr>
                <a:schemeClr val="dk1"/>
              </a:buClr>
              <a:buSzPts val="1100"/>
              <a:buFont typeface="Arial"/>
              <a:buNone/>
            </a:pPr>
            <a:r>
              <a:rPr lang="en-US" sz="2000">
                <a:solidFill>
                  <a:srgbClr val="1F1F1F"/>
                </a:solidFill>
                <a:highlight>
                  <a:schemeClr val="lt1"/>
                </a:highlight>
                <a:latin typeface="Roboto"/>
                <a:ea typeface="Roboto"/>
                <a:cs typeface="Roboto"/>
                <a:sym typeface="Roboto"/>
              </a:rPr>
              <a:t>Nuestra base de datos no fue fácil de adquirir pero finalmente se obtuvo la información de los estudiantes matriculados para el año 2025 en el municipio de Manizales en los colegios oficiales.</a:t>
            </a:r>
            <a:endParaRPr sz="2000">
              <a:solidFill>
                <a:srgbClr val="1F1F1F"/>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2000">
                <a:solidFill>
                  <a:srgbClr val="1F1F1F"/>
                </a:solidFill>
                <a:highlight>
                  <a:schemeClr val="lt1"/>
                </a:highlight>
                <a:latin typeface="Roboto"/>
                <a:ea typeface="Roboto"/>
                <a:cs typeface="Roboto"/>
                <a:sym typeface="Roboto"/>
              </a:rPr>
              <a:t>La base de datos cuenta con diversas variables como las instituciones educativas, sedes, jornada, grados escolares, género de los estudiantes, su nacionalidad, barrio, estrato socioeconómico, clasificación en el sisben y discapacidades.</a:t>
            </a:r>
            <a:endParaRPr sz="2000">
              <a:solidFill>
                <a:srgbClr val="1F1F1F"/>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2000">
                <a:solidFill>
                  <a:srgbClr val="1F1F1F"/>
                </a:solidFill>
                <a:highlight>
                  <a:schemeClr val="lt1"/>
                </a:highlight>
                <a:latin typeface="Roboto"/>
                <a:ea typeface="Roboto"/>
                <a:cs typeface="Roboto"/>
                <a:sym typeface="Roboto"/>
              </a:rPr>
              <a:t>A partir de la variable de fecha de nacimiento se creó la variable numérica de edad que nos permitió procesar los datos de mejor manera.</a:t>
            </a:r>
            <a:endParaRPr sz="2000">
              <a:solidFill>
                <a:srgbClr val="1F1F1F"/>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Font typeface="Arial"/>
              <a:buNone/>
            </a:pPr>
            <a:r>
              <a:t/>
            </a:r>
            <a:endParaRPr sz="1800">
              <a:solidFill>
                <a:srgbClr val="A08EF1"/>
              </a:solidFill>
              <a:latin typeface="Calibri"/>
              <a:ea typeface="Calibri"/>
              <a:cs typeface="Calibri"/>
              <a:sym typeface="Calibri"/>
            </a:endParaRPr>
          </a:p>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441c8c9532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Descripción de la Variable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La variable </a:t>
            </a:r>
            <a:r>
              <a:rPr b="1" lang="en-US">
                <a:solidFill>
                  <a:schemeClr val="dk1"/>
                </a:solidFill>
              </a:rPr>
              <a:t>"DISCAPACIDAD_BINARIA"</a:t>
            </a:r>
            <a:r>
              <a:rPr lang="en-US">
                <a:solidFill>
                  <a:schemeClr val="dk1"/>
                </a:solidFill>
              </a:rPr>
              <a:t> representa una clasificación binaria sobre la presencia o ausencia de discapacidad en la población analizada.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0</a:t>
            </a:r>
            <a:r>
              <a:rPr lang="en-US">
                <a:solidFill>
                  <a:schemeClr val="dk1"/>
                </a:solidFill>
              </a:rPr>
              <a:t>: No tiene discapacidad.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1</a:t>
            </a:r>
            <a:r>
              <a:rPr lang="en-US">
                <a:solidFill>
                  <a:schemeClr val="dk1"/>
                </a:solidFill>
              </a:rPr>
              <a:t>: Tiene discapacidad.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Análisis de la Distribución</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Desbalance de Clases</a:t>
            </a:r>
            <a:br>
              <a:rPr b="1" lang="en-U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La gran mayoría de los registros pertenecen a la categoría </a:t>
            </a:r>
            <a:r>
              <a:rPr b="1" lang="en-US">
                <a:solidFill>
                  <a:schemeClr val="dk1"/>
                </a:solidFill>
              </a:rPr>
              <a:t>"0" (sin discapacidad)</a:t>
            </a:r>
            <a:r>
              <a:rPr lang="en-US">
                <a:solidFill>
                  <a:schemeClr val="dk1"/>
                </a:solidFill>
              </a:rPr>
              <a:t> con </a:t>
            </a:r>
            <a:r>
              <a:rPr b="1" lang="en-US">
                <a:solidFill>
                  <a:schemeClr val="dk1"/>
                </a:solidFill>
              </a:rPr>
              <a:t>33,712 casos (96%)</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Solo </a:t>
            </a:r>
            <a:r>
              <a:rPr b="1" lang="en-US">
                <a:solidFill>
                  <a:schemeClr val="dk1"/>
                </a:solidFill>
              </a:rPr>
              <a:t>1,370 casos (4%)</a:t>
            </a:r>
            <a:r>
              <a:rPr lang="en-US">
                <a:solidFill>
                  <a:schemeClr val="dk1"/>
                </a:solidFill>
              </a:rPr>
              <a:t> corresponden a personas con discapacidad.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Este desbalance es significativo y debe considerarse en cualquier análisis o modelo predictivo.</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Total de Registros</a:t>
            </a:r>
            <a:br>
              <a:rPr b="1" lang="en-U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Hay un total de </a:t>
            </a:r>
            <a:r>
              <a:rPr b="1" lang="en-US">
                <a:solidFill>
                  <a:schemeClr val="dk1"/>
                </a:solidFill>
              </a:rPr>
              <a:t>35,082 datos</a:t>
            </a:r>
            <a:r>
              <a:rPr lang="en-US">
                <a:solidFill>
                  <a:schemeClr val="dk1"/>
                </a:solidFill>
              </a:rPr>
              <a:t>, sin valores faltantes (</a:t>
            </a:r>
            <a:r>
              <a:rPr b="1" lang="en-US">
                <a:solidFill>
                  <a:schemeClr val="dk1"/>
                </a:solidFill>
              </a:rPr>
              <a:t>MISSING: --</a:t>
            </a:r>
            <a:r>
              <a:rPr lang="en-US">
                <a:solidFill>
                  <a:schemeClr val="dk1"/>
                </a:solidFill>
              </a:rPr>
              <a:t>), lo que indica que la variable está completamente registrada.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Visualización de la Distribución</a:t>
            </a:r>
            <a:br>
              <a:rPr b="1" lang="en-U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La barra de la categoría </a:t>
            </a:r>
            <a:r>
              <a:rPr b="1" lang="en-US">
                <a:solidFill>
                  <a:schemeClr val="dk1"/>
                </a:solidFill>
              </a:rPr>
              <a:t>"0"</a:t>
            </a:r>
            <a:r>
              <a:rPr lang="en-US">
                <a:solidFill>
                  <a:schemeClr val="dk1"/>
                </a:solidFill>
              </a:rPr>
              <a:t> domina el gráfico, lo que confirma la enorme diferencia entre los grupos.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La categoría </a:t>
            </a:r>
            <a:r>
              <a:rPr b="1" lang="en-US">
                <a:solidFill>
                  <a:schemeClr val="dk1"/>
                </a:solidFill>
              </a:rPr>
              <a:t>"1"</a:t>
            </a:r>
            <a:r>
              <a:rPr lang="en-US">
                <a:solidFill>
                  <a:schemeClr val="dk1"/>
                </a:solidFill>
              </a:rPr>
              <a:t> tiene una presencia mínima en comparación con </a:t>
            </a:r>
            <a:r>
              <a:rPr b="1" lang="en-US">
                <a:solidFill>
                  <a:schemeClr val="dk1"/>
                </a:solidFill>
              </a:rPr>
              <a:t>"0"</a:t>
            </a:r>
            <a:r>
              <a:rPr lang="en-US">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Conclusiones y Recomendaciones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Posible Impacto en Modelos Predictivos</a:t>
            </a:r>
            <a:br>
              <a:rPr b="1" lang="en-U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Si esta variable se usa como una variable objetivo en un modelo de clasificación, el </a:t>
            </a:r>
            <a:r>
              <a:rPr b="1" lang="en-US">
                <a:solidFill>
                  <a:schemeClr val="dk1"/>
                </a:solidFill>
              </a:rPr>
              <a:t>desequilibrio</a:t>
            </a:r>
            <a:r>
              <a:rPr lang="en-US">
                <a:solidFill>
                  <a:schemeClr val="dk1"/>
                </a:solidFill>
              </a:rPr>
              <a:t> puede afectar el rendimiento del modelo.</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Modelos como árboles de decisión, regresión logística o redes neuronales pueden </a:t>
            </a:r>
            <a:r>
              <a:rPr b="1" lang="en-US">
                <a:solidFill>
                  <a:schemeClr val="dk1"/>
                </a:solidFill>
              </a:rPr>
              <a:t>sesgarse hacia la clase mayoritaria (0)</a:t>
            </a:r>
            <a:r>
              <a:rPr lang="en-US">
                <a:solidFill>
                  <a:schemeClr val="dk1"/>
                </a:solidFill>
              </a:rPr>
              <a:t>, reduciendo la capacidad del modelo para predecir correctamente la clase minoritaria (1).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Técnicas para Manejar el Desbalance</a:t>
            </a:r>
            <a:br>
              <a:rPr b="1" lang="en-US">
                <a:solidFill>
                  <a:schemeClr val="dk1"/>
                </a:solidFill>
              </a:rPr>
            </a:br>
            <a:r>
              <a:rPr lang="en-US">
                <a:solidFill>
                  <a:schemeClr val="dk1"/>
                </a:solidFill>
              </a:rPr>
              <a:t> Para mejorar la detección de la clase minoritaria (1), se pueden aplicar estrategias como:</a:t>
            </a:r>
            <a:br>
              <a:rPr lang="en-U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Sobremuestreo de la clase minoritaria (1)</a:t>
            </a:r>
            <a:r>
              <a:rPr lang="en-US">
                <a:solidFill>
                  <a:schemeClr val="dk1"/>
                </a:solidFill>
              </a:rPr>
              <a:t> (Synthetic Minority Over-sampling Technique - SMOTE).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Submuestreo de la clase mayoritaria (0)</a:t>
            </a:r>
            <a:r>
              <a:rPr lang="en-US">
                <a:solidFill>
                  <a:schemeClr val="dk1"/>
                </a:solidFill>
              </a:rPr>
              <a:t> para equilibrar la proporción.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Ajustar los pesos en la función de pérdida del modelo</a:t>
            </a:r>
            <a:r>
              <a:rPr lang="en-US">
                <a:solidFill>
                  <a:schemeClr val="dk1"/>
                </a:solidFill>
              </a:rPr>
              <a:t> para darle más importancia a la clase minoritaria.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Optimización del umbral de decisión</a:t>
            </a:r>
            <a:r>
              <a:rPr lang="en-US">
                <a:solidFill>
                  <a:schemeClr val="dk1"/>
                </a:solidFill>
              </a:rPr>
              <a:t> en algoritmos de clasificación.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Uso en Análisis de Inclusión y Políticas Públicas</a:t>
            </a:r>
            <a:br>
              <a:rPr b="1" lang="en-U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Estos datos pueden ser útiles para estudios de </a:t>
            </a:r>
            <a:r>
              <a:rPr b="1" lang="en-US">
                <a:solidFill>
                  <a:schemeClr val="dk1"/>
                </a:solidFill>
              </a:rPr>
              <a:t>accesibilidad, inclusión y equidad</a:t>
            </a:r>
            <a:r>
              <a:rPr lang="en-US">
                <a:solidFill>
                  <a:schemeClr val="dk1"/>
                </a:solidFill>
              </a:rPr>
              <a:t> en diferentes contextos como educación, empleo o salud.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La baja proporción de personas con discapacidad en el conjunto de datos puede indicar </a:t>
            </a:r>
            <a:r>
              <a:rPr b="1" lang="en-US">
                <a:solidFill>
                  <a:schemeClr val="dk1"/>
                </a:solidFill>
              </a:rPr>
              <a:t>subregistro</a:t>
            </a:r>
            <a:r>
              <a:rPr lang="en-US">
                <a:solidFill>
                  <a:schemeClr val="dk1"/>
                </a:solidFill>
              </a:rPr>
              <a:t> o falta de acceso a diagnóstico y certificación.</a:t>
            </a:r>
            <a:endParaRPr>
              <a:solidFill>
                <a:schemeClr val="dk1"/>
              </a:solidFill>
            </a:endParaRPr>
          </a:p>
          <a:p>
            <a:pPr indent="0" lvl="0" marL="0" rtl="0" algn="l">
              <a:spcBef>
                <a:spcPts val="1200"/>
              </a:spcBef>
              <a:spcAft>
                <a:spcPts val="0"/>
              </a:spcAft>
              <a:buNone/>
            </a:pPr>
            <a:r>
              <a:t/>
            </a:r>
            <a:endParaRPr/>
          </a:p>
        </p:txBody>
      </p:sp>
      <p:sp>
        <p:nvSpPr>
          <p:cNvPr id="144" name="Google Shape;144;g3441c8c9532_3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5183188" y="987425"/>
            <a:ext cx="6172200" cy="4873625"/>
          </a:xfrm>
          <a:prstGeom prst="rect">
            <a:avLst/>
          </a:prstGeom>
          <a:noFill/>
          <a:ln>
            <a:noFill/>
          </a:ln>
        </p:spPr>
      </p:sp>
      <p:sp>
        <p:nvSpPr>
          <p:cNvPr id="64" name="Google Shape;64;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4.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24.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8.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group of women looking at a computer&#10;&#10;Description automatically generated" id="84" name="Google Shape;84;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5" name="Google Shape;85;p1"/>
          <p:cNvSpPr txBox="1"/>
          <p:nvPr/>
        </p:nvSpPr>
        <p:spPr>
          <a:xfrm>
            <a:off x="893435" y="3902842"/>
            <a:ext cx="4932300" cy="1970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t/>
            </a:r>
            <a:endParaRPr b="1" sz="1900">
              <a:solidFill>
                <a:schemeClr val="lt1"/>
              </a:solidFill>
              <a:latin typeface="Aptos"/>
              <a:ea typeface="Aptos"/>
              <a:cs typeface="Aptos"/>
              <a:sym typeface="Aptos"/>
            </a:endParaRPr>
          </a:p>
          <a:p>
            <a:pPr indent="0" lvl="0" marL="0" rtl="0" algn="ctr">
              <a:spcBef>
                <a:spcPts val="0"/>
              </a:spcBef>
              <a:spcAft>
                <a:spcPts val="0"/>
              </a:spcAft>
              <a:buClr>
                <a:schemeClr val="dk1"/>
              </a:buClr>
              <a:buSzPts val="1100"/>
              <a:buFont typeface="Arial"/>
              <a:buNone/>
            </a:pPr>
            <a:r>
              <a:rPr b="1" lang="en-US" sz="1900">
                <a:solidFill>
                  <a:schemeClr val="lt1"/>
                </a:solidFill>
                <a:latin typeface="Aptos"/>
                <a:ea typeface="Aptos"/>
                <a:cs typeface="Aptos"/>
                <a:sym typeface="Aptos"/>
              </a:rPr>
              <a:t>Gloria Esperanza Giraldo Vélez</a:t>
            </a:r>
            <a:endParaRPr b="1" sz="1900">
              <a:solidFill>
                <a:schemeClr val="lt1"/>
              </a:solidFill>
              <a:latin typeface="Aptos"/>
              <a:ea typeface="Aptos"/>
              <a:cs typeface="Aptos"/>
              <a:sym typeface="Aptos"/>
            </a:endParaRPr>
          </a:p>
          <a:p>
            <a:pPr indent="0" lvl="0" marL="0" rtl="0" algn="ctr">
              <a:spcBef>
                <a:spcPts val="0"/>
              </a:spcBef>
              <a:spcAft>
                <a:spcPts val="0"/>
              </a:spcAft>
              <a:buClr>
                <a:schemeClr val="dk1"/>
              </a:buClr>
              <a:buSzPts val="1100"/>
              <a:buFont typeface="Arial"/>
              <a:buNone/>
            </a:pPr>
            <a:r>
              <a:rPr b="1" lang="en-US" sz="1900">
                <a:solidFill>
                  <a:schemeClr val="lt1"/>
                </a:solidFill>
                <a:latin typeface="Aptos"/>
                <a:ea typeface="Aptos"/>
                <a:cs typeface="Aptos"/>
                <a:sym typeface="Aptos"/>
              </a:rPr>
              <a:t>Angélica María González Martínez</a:t>
            </a:r>
            <a:endParaRPr b="1" sz="1900">
              <a:solidFill>
                <a:schemeClr val="lt1"/>
              </a:solidFill>
              <a:latin typeface="Aptos"/>
              <a:ea typeface="Aptos"/>
              <a:cs typeface="Aptos"/>
              <a:sym typeface="Aptos"/>
            </a:endParaRPr>
          </a:p>
          <a:p>
            <a:pPr indent="0" lvl="0" marL="0" rtl="0" algn="ctr">
              <a:spcBef>
                <a:spcPts val="0"/>
              </a:spcBef>
              <a:spcAft>
                <a:spcPts val="0"/>
              </a:spcAft>
              <a:buClr>
                <a:schemeClr val="dk1"/>
              </a:buClr>
              <a:buSzPts val="1100"/>
              <a:buFont typeface="Arial"/>
              <a:buNone/>
            </a:pPr>
            <a:r>
              <a:rPr b="1" lang="en-US" sz="1900">
                <a:solidFill>
                  <a:schemeClr val="lt1"/>
                </a:solidFill>
                <a:latin typeface="Aptos"/>
                <a:ea typeface="Aptos"/>
                <a:cs typeface="Aptos"/>
                <a:sym typeface="Aptos"/>
              </a:rPr>
              <a:t>Andrea Muñoz Calderón</a:t>
            </a:r>
            <a:endParaRPr b="1" sz="1900">
              <a:solidFill>
                <a:schemeClr val="lt1"/>
              </a:solidFill>
              <a:latin typeface="Aptos"/>
              <a:ea typeface="Aptos"/>
              <a:cs typeface="Aptos"/>
              <a:sym typeface="Aptos"/>
            </a:endParaRPr>
          </a:p>
          <a:p>
            <a:pPr indent="0" lvl="0" marL="0" marR="0" rtl="0" algn="l">
              <a:lnSpc>
                <a:spcPct val="108695"/>
              </a:lnSpc>
              <a:spcBef>
                <a:spcPts val="0"/>
              </a:spcBef>
              <a:spcAft>
                <a:spcPts val="0"/>
              </a:spcAft>
              <a:buNone/>
            </a:pPr>
            <a:r>
              <a:t/>
            </a:r>
            <a:endParaRPr b="1" sz="4600">
              <a:solidFill>
                <a:schemeClr val="lt1"/>
              </a:solidFill>
            </a:endParaRPr>
          </a:p>
        </p:txBody>
      </p:sp>
      <p:pic>
        <p:nvPicPr>
          <p:cNvPr id="86" name="Google Shape;86;p1"/>
          <p:cNvPicPr preferRelativeResize="0"/>
          <p:nvPr/>
        </p:nvPicPr>
        <p:blipFill rotWithShape="1">
          <a:blip r:embed="rId4">
            <a:alphaModFix/>
          </a:blip>
          <a:srcRect b="0" l="0" r="0" t="0"/>
          <a:stretch/>
        </p:blipFill>
        <p:spPr>
          <a:xfrm>
            <a:off x="893435" y="3583085"/>
            <a:ext cx="2715709" cy="45719"/>
          </a:xfrm>
          <a:prstGeom prst="rect">
            <a:avLst/>
          </a:prstGeom>
          <a:noFill/>
          <a:ln>
            <a:noFill/>
          </a:ln>
        </p:spPr>
      </p:pic>
      <p:sp>
        <p:nvSpPr>
          <p:cNvPr id="87" name="Google Shape;87;p1"/>
          <p:cNvSpPr txBox="1"/>
          <p:nvPr/>
        </p:nvSpPr>
        <p:spPr>
          <a:xfrm>
            <a:off x="893425" y="598050"/>
            <a:ext cx="5366400" cy="2796900"/>
          </a:xfrm>
          <a:prstGeom prst="rect">
            <a:avLst/>
          </a:prstGeom>
          <a:noFill/>
          <a:ln>
            <a:noFill/>
          </a:ln>
        </p:spPr>
        <p:txBody>
          <a:bodyPr anchorCtr="0" anchor="t" bIns="45700" lIns="91425" spcFirstLastPara="1" rIns="91425" wrap="square" tIns="45700">
            <a:spAutoFit/>
          </a:bodyPr>
          <a:lstStyle/>
          <a:p>
            <a:pPr indent="0" lvl="0" marL="0" rtl="0" algn="l">
              <a:lnSpc>
                <a:spcPct val="115833"/>
              </a:lnSpc>
              <a:spcBef>
                <a:spcPts val="0"/>
              </a:spcBef>
              <a:spcAft>
                <a:spcPts val="0"/>
              </a:spcAft>
              <a:buSzPts val="1100"/>
              <a:buNone/>
            </a:pPr>
            <a:r>
              <a:t/>
            </a:r>
            <a:endParaRPr sz="1200">
              <a:solidFill>
                <a:schemeClr val="dk1"/>
              </a:solidFill>
              <a:latin typeface="Aptos"/>
              <a:ea typeface="Aptos"/>
              <a:cs typeface="Aptos"/>
              <a:sym typeface="Aptos"/>
            </a:endParaRPr>
          </a:p>
          <a:p>
            <a:pPr indent="0" lvl="0" marL="0" rtl="0" algn="l">
              <a:lnSpc>
                <a:spcPct val="115833"/>
              </a:lnSpc>
              <a:spcBef>
                <a:spcPts val="800"/>
              </a:spcBef>
              <a:spcAft>
                <a:spcPts val="0"/>
              </a:spcAft>
              <a:buSzPts val="1100"/>
              <a:buNone/>
            </a:pPr>
            <a:r>
              <a:t/>
            </a:r>
            <a:endParaRPr sz="1200">
              <a:solidFill>
                <a:schemeClr val="dk1"/>
              </a:solidFill>
              <a:latin typeface="Aptos"/>
              <a:ea typeface="Aptos"/>
              <a:cs typeface="Aptos"/>
              <a:sym typeface="Aptos"/>
            </a:endParaRPr>
          </a:p>
          <a:p>
            <a:pPr indent="0" lvl="0" marL="0" rtl="0" algn="l">
              <a:lnSpc>
                <a:spcPct val="115833"/>
              </a:lnSpc>
              <a:spcBef>
                <a:spcPts val="800"/>
              </a:spcBef>
              <a:spcAft>
                <a:spcPts val="0"/>
              </a:spcAft>
              <a:buClr>
                <a:schemeClr val="dk1"/>
              </a:buClr>
              <a:buSzPts val="1100"/>
              <a:buFont typeface="Arial"/>
              <a:buNone/>
            </a:pPr>
            <a:r>
              <a:t/>
            </a:r>
            <a:endParaRPr sz="1200">
              <a:solidFill>
                <a:schemeClr val="dk1"/>
              </a:solidFill>
              <a:latin typeface="Aptos"/>
              <a:ea typeface="Aptos"/>
              <a:cs typeface="Aptos"/>
              <a:sym typeface="Aptos"/>
            </a:endParaRPr>
          </a:p>
          <a:p>
            <a:pPr indent="0" lvl="0" marL="0" rtl="0" algn="ctr">
              <a:spcBef>
                <a:spcPts val="800"/>
              </a:spcBef>
              <a:spcAft>
                <a:spcPts val="0"/>
              </a:spcAft>
              <a:buClr>
                <a:schemeClr val="dk1"/>
              </a:buClr>
              <a:buSzPts val="1100"/>
              <a:buFont typeface="Arial"/>
              <a:buNone/>
            </a:pPr>
            <a:r>
              <a:rPr b="1" lang="en-US" sz="1900">
                <a:solidFill>
                  <a:schemeClr val="lt2"/>
                </a:solidFill>
                <a:latin typeface="Aptos"/>
                <a:ea typeface="Aptos"/>
                <a:cs typeface="Aptos"/>
                <a:sym typeface="Aptos"/>
              </a:rPr>
              <a:t>MODELO MACHINE LEARNING/APRENDIZAJE AUTOMÁTICO PARA DETECCIÓN DE SEÑALES DE ALERTA DE PROBLEMAS ASOCIADOS A SALUD  MENTAL EN POBLACIÓN INFANTIL ESCOLAR DE LA CIUDAD DE MANIZALES</a:t>
            </a:r>
            <a:endParaRPr b="1" sz="19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A screenshot of a computer&#10;&#10;Description automatically generated" id="155" name="Google Shape;155;g3441c8c9532_3_13"/>
          <p:cNvPicPr preferRelativeResize="0"/>
          <p:nvPr/>
        </p:nvPicPr>
        <p:blipFill rotWithShape="1">
          <a:blip r:embed="rId3">
            <a:alphaModFix/>
          </a:blip>
          <a:srcRect b="0" l="0" r="0" t="0"/>
          <a:stretch/>
        </p:blipFill>
        <p:spPr>
          <a:xfrm>
            <a:off x="0" y="69525"/>
            <a:ext cx="12192000" cy="6858000"/>
          </a:xfrm>
          <a:prstGeom prst="rect">
            <a:avLst/>
          </a:prstGeom>
          <a:noFill/>
          <a:ln>
            <a:noFill/>
          </a:ln>
        </p:spPr>
      </p:pic>
      <p:sp>
        <p:nvSpPr>
          <p:cNvPr id="156" name="Google Shape;156;g3441c8c9532_3_13"/>
          <p:cNvSpPr txBox="1"/>
          <p:nvPr/>
        </p:nvSpPr>
        <p:spPr>
          <a:xfrm>
            <a:off x="87000" y="1058425"/>
            <a:ext cx="10659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157" name="Google Shape;157;g3441c8c9532_3_13"/>
          <p:cNvPicPr preferRelativeResize="0"/>
          <p:nvPr/>
        </p:nvPicPr>
        <p:blipFill>
          <a:blip r:embed="rId4">
            <a:alphaModFix/>
          </a:blip>
          <a:stretch>
            <a:fillRect/>
          </a:stretch>
        </p:blipFill>
        <p:spPr>
          <a:xfrm>
            <a:off x="482351" y="1161225"/>
            <a:ext cx="5683626" cy="3916876"/>
          </a:xfrm>
          <a:prstGeom prst="rect">
            <a:avLst/>
          </a:prstGeom>
          <a:noFill/>
          <a:ln>
            <a:noFill/>
          </a:ln>
        </p:spPr>
      </p:pic>
      <p:sp>
        <p:nvSpPr>
          <p:cNvPr id="158" name="Google Shape;158;g3441c8c9532_3_13"/>
          <p:cNvSpPr txBox="1"/>
          <p:nvPr/>
        </p:nvSpPr>
        <p:spPr>
          <a:xfrm>
            <a:off x="6762300" y="446575"/>
            <a:ext cx="5011200" cy="506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rPr>
              <a:t>Distribución de Grados:</a:t>
            </a:r>
            <a:br>
              <a:rPr b="1" lang="en-US" sz="1600">
                <a:solidFill>
                  <a:schemeClr val="dk1"/>
                </a:solidFill>
              </a:rPr>
            </a:b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Mayoría concentrada en valores bajos (posiblemente preescolar y primaria).</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Pocos valores en grados altos, lo q</a:t>
            </a:r>
            <a:r>
              <a:rPr lang="en-US" sz="1600">
                <a:solidFill>
                  <a:schemeClr val="dk1"/>
                </a:solidFill>
              </a:rPr>
              <a:t>ue sugiere menor cantidad de estudiantes en educación avanzada.</a:t>
            </a:r>
            <a:endParaRPr sz="1600">
              <a:solidFill>
                <a:schemeClr val="dk1"/>
              </a:solidFill>
            </a:endParaRPr>
          </a:p>
          <a:p>
            <a:pPr indent="0" lvl="0" marL="457200" rtl="0" algn="l">
              <a:lnSpc>
                <a:spcPct val="115000"/>
              </a:lnSpc>
              <a:spcBef>
                <a:spcPts val="1200"/>
              </a:spcBef>
              <a:spcAft>
                <a:spcPts val="0"/>
              </a:spcAft>
              <a:buNone/>
            </a:pPr>
            <a:r>
              <a:rPr b="1" lang="en-US" sz="1600">
                <a:solidFill>
                  <a:schemeClr val="dk1"/>
                </a:solidFill>
              </a:rPr>
              <a:t>Relación con Otras Variables:</a:t>
            </a:r>
            <a:br>
              <a:rPr b="1" lang="en-US" sz="1600">
                <a:solidFill>
                  <a:schemeClr val="dk1"/>
                </a:solidFill>
              </a:rPr>
            </a:br>
            <a:r>
              <a:rPr b="1" lang="en-US" sz="1600">
                <a:solidFill>
                  <a:schemeClr val="dk1"/>
                </a:solidFill>
              </a:rPr>
              <a:t>Edad (0.55):</a:t>
            </a:r>
            <a:r>
              <a:rPr lang="en-US" sz="1600">
                <a:solidFill>
                  <a:schemeClr val="dk1"/>
                </a:solidFill>
              </a:rPr>
              <a:t> Correlación moderada, lo que indica que a mayor edad, mayor grado escolar.</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Jornada (0.38):</a:t>
            </a:r>
            <a:r>
              <a:rPr lang="en-US" sz="1600">
                <a:solidFill>
                  <a:schemeClr val="dk1"/>
                </a:solidFill>
              </a:rPr>
              <a:t> Influencia moderada, algunas jornadas pueden estar ligadas a ciertos grados.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Institución (0.24):</a:t>
            </a:r>
            <a:r>
              <a:rPr lang="en-US" sz="1600">
                <a:solidFill>
                  <a:schemeClr val="dk1"/>
                </a:solidFill>
              </a:rPr>
              <a:t> Variabilidad entre instituciones en la oferta de grados.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SISBEN IV (0.12):</a:t>
            </a:r>
            <a:r>
              <a:rPr lang="en-US" sz="1600">
                <a:solidFill>
                  <a:schemeClr val="dk1"/>
                </a:solidFill>
              </a:rPr>
              <a:t> Relación leve con nivel socioeconómico.</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A screenshot of a computer&#10;&#10;Description automatically generated" id="163" name="Google Shape;163;g340cc0ecb17_0_26"/>
          <p:cNvPicPr preferRelativeResize="0"/>
          <p:nvPr/>
        </p:nvPicPr>
        <p:blipFill rotWithShape="1">
          <a:blip r:embed="rId3">
            <a:alphaModFix/>
          </a:blip>
          <a:srcRect b="0" l="0" r="0" t="0"/>
          <a:stretch/>
        </p:blipFill>
        <p:spPr>
          <a:xfrm>
            <a:off x="87000" y="133325"/>
            <a:ext cx="12192000" cy="6858000"/>
          </a:xfrm>
          <a:prstGeom prst="rect">
            <a:avLst/>
          </a:prstGeom>
          <a:noFill/>
          <a:ln>
            <a:noFill/>
          </a:ln>
        </p:spPr>
      </p:pic>
      <p:sp>
        <p:nvSpPr>
          <p:cNvPr id="164" name="Google Shape;164;g340cc0ecb17_0_26"/>
          <p:cNvSpPr txBox="1"/>
          <p:nvPr/>
        </p:nvSpPr>
        <p:spPr>
          <a:xfrm>
            <a:off x="87000" y="1058425"/>
            <a:ext cx="10659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sp>
        <p:nvSpPr>
          <p:cNvPr id="165" name="Google Shape;165;g340cc0ecb17_0_26"/>
          <p:cNvSpPr txBox="1"/>
          <p:nvPr/>
        </p:nvSpPr>
        <p:spPr>
          <a:xfrm>
            <a:off x="633000" y="933400"/>
            <a:ext cx="6549300" cy="4594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b="1" lang="en-US" sz="1500">
                <a:solidFill>
                  <a:schemeClr val="dk1"/>
                </a:solidFill>
              </a:rPr>
              <a:t>Correlación con el grado escolar (0.55):</a:t>
            </a:r>
            <a:r>
              <a:rPr lang="en-US" sz="1500">
                <a:solidFill>
                  <a:schemeClr val="dk1"/>
                </a:solidFill>
              </a:rPr>
              <a:t> La edad tiene una relación moderada con el grado, lo cual es lógico, ya que los estudiantes avanzan de grado según su edad.</a:t>
            </a:r>
            <a:endParaRPr sz="1500">
              <a:solidFill>
                <a:schemeClr val="dk1"/>
              </a:solidFill>
            </a:endParaRPr>
          </a:p>
          <a:p>
            <a:pPr indent="0" lvl="0" marL="457200" rtl="0" algn="l">
              <a:lnSpc>
                <a:spcPct val="115000"/>
              </a:lnSpc>
              <a:spcBef>
                <a:spcPts val="1200"/>
              </a:spcBef>
              <a:spcAft>
                <a:spcPts val="0"/>
              </a:spcAft>
              <a:buNone/>
            </a:pPr>
            <a:r>
              <a:rPr b="1" lang="en-US" sz="1500">
                <a:solidFill>
                  <a:schemeClr val="dk1"/>
                </a:solidFill>
              </a:rPr>
              <a:t>Factores socioeconómicos y académicos:</a:t>
            </a:r>
            <a:endParaRPr b="1" sz="1500">
              <a:solidFill>
                <a:schemeClr val="dk1"/>
              </a:solidFill>
            </a:endParaRPr>
          </a:p>
          <a:p>
            <a:pPr indent="-323850" lvl="1" marL="914400" rtl="0" algn="l">
              <a:lnSpc>
                <a:spcPct val="115000"/>
              </a:lnSpc>
              <a:spcBef>
                <a:spcPts val="1200"/>
              </a:spcBef>
              <a:spcAft>
                <a:spcPts val="0"/>
              </a:spcAft>
              <a:buClr>
                <a:schemeClr val="dk1"/>
              </a:buClr>
              <a:buSzPts val="1500"/>
              <a:buChar char="○"/>
            </a:pPr>
            <a:r>
              <a:rPr b="1" lang="en-US" sz="1500">
                <a:solidFill>
                  <a:schemeClr val="dk1"/>
                </a:solidFill>
              </a:rPr>
              <a:t>Jornada (0.35)</a:t>
            </a:r>
            <a:r>
              <a:rPr lang="en-US" sz="1500">
                <a:solidFill>
                  <a:schemeClr val="dk1"/>
                </a:solidFill>
              </a:rPr>
              <a:t> y </a:t>
            </a:r>
            <a:r>
              <a:rPr b="1" lang="en-US" sz="1500">
                <a:solidFill>
                  <a:schemeClr val="dk1"/>
                </a:solidFill>
              </a:rPr>
              <a:t>SISBEN IV (0.27)</a:t>
            </a:r>
            <a:r>
              <a:rPr lang="en-US" sz="1500">
                <a:solidFill>
                  <a:schemeClr val="dk1"/>
                </a:solidFill>
              </a:rPr>
              <a:t> presentan correlaciones relativamente altas con la edad, lo que indica que ciertos grupos de edad están más asociados a una jornada escolar o estrato socioeconómico.</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rPr>
              <a:t>Institución (0.18)</a:t>
            </a:r>
            <a:r>
              <a:rPr lang="en-US" sz="1500">
                <a:solidFill>
                  <a:schemeClr val="dk1"/>
                </a:solidFill>
              </a:rPr>
              <a:t> y </a:t>
            </a:r>
            <a:r>
              <a:rPr b="1" lang="en-US" sz="1500">
                <a:solidFill>
                  <a:schemeClr val="dk1"/>
                </a:solidFill>
              </a:rPr>
              <a:t>estrato (0.12)</a:t>
            </a:r>
            <a:r>
              <a:rPr lang="en-US" sz="1500">
                <a:solidFill>
                  <a:schemeClr val="dk1"/>
                </a:solidFill>
              </a:rPr>
              <a:t> también influyen, aunque en menor medida.</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rPr>
              <a:t>Discapacidad (0.11)</a:t>
            </a:r>
            <a:r>
              <a:rPr lang="en-US" sz="1500">
                <a:solidFill>
                  <a:schemeClr val="dk1"/>
                </a:solidFill>
              </a:rPr>
              <a:t> muestra una leve relación con la edad, lo que podría sugerir diferencias en el tiempo de escolarización.</a:t>
            </a:r>
            <a:endParaRPr sz="1500">
              <a:solidFill>
                <a:schemeClr val="dk1"/>
              </a:solidFill>
            </a:endParaRPr>
          </a:p>
          <a:p>
            <a:pPr indent="0" lvl="0" marL="457200" rtl="0" algn="l">
              <a:lnSpc>
                <a:spcPct val="115000"/>
              </a:lnSpc>
              <a:spcBef>
                <a:spcPts val="1200"/>
              </a:spcBef>
              <a:spcAft>
                <a:spcPts val="1200"/>
              </a:spcAft>
              <a:buNone/>
            </a:pPr>
            <a:r>
              <a:rPr b="1" lang="en-US" sz="1500">
                <a:solidFill>
                  <a:schemeClr val="dk1"/>
                </a:solidFill>
              </a:rPr>
              <a:t>Menor impacto de otros factores:</a:t>
            </a:r>
            <a:r>
              <a:rPr lang="en-US" sz="1500">
                <a:solidFill>
                  <a:schemeClr val="dk1"/>
                </a:solidFill>
              </a:rPr>
              <a:t> </a:t>
            </a:r>
            <a:r>
              <a:rPr b="1" lang="en-US" sz="1500">
                <a:solidFill>
                  <a:schemeClr val="dk1"/>
                </a:solidFill>
              </a:rPr>
              <a:t>País de origen, zona sede y género</a:t>
            </a:r>
            <a:r>
              <a:rPr lang="en-US" sz="1500">
                <a:solidFill>
                  <a:schemeClr val="dk1"/>
                </a:solidFill>
              </a:rPr>
              <a:t> tienen correlaciones muy bajas (&lt;0.06), lo que indica que no afectan significativamente la edad de los estudiantes.</a:t>
            </a:r>
            <a:endParaRPr b="1" sz="1700">
              <a:solidFill>
                <a:schemeClr val="dk1"/>
              </a:solidFill>
            </a:endParaRPr>
          </a:p>
        </p:txBody>
      </p:sp>
      <p:pic>
        <p:nvPicPr>
          <p:cNvPr id="166" name="Google Shape;166;g340cc0ecb17_0_26"/>
          <p:cNvPicPr preferRelativeResize="0"/>
          <p:nvPr/>
        </p:nvPicPr>
        <p:blipFill>
          <a:blip r:embed="rId4">
            <a:alphaModFix/>
          </a:blip>
          <a:stretch>
            <a:fillRect/>
          </a:stretch>
        </p:blipFill>
        <p:spPr>
          <a:xfrm>
            <a:off x="7436625" y="596500"/>
            <a:ext cx="4440525" cy="4594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A screenshot of a computer&#10;&#10;Description automatically generated" id="171" name="Google Shape;171;g340cc0ecb17_0_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2" name="Google Shape;172;g340cc0ecb17_0_10"/>
          <p:cNvSpPr txBox="1"/>
          <p:nvPr/>
        </p:nvSpPr>
        <p:spPr>
          <a:xfrm>
            <a:off x="3665853" y="48866"/>
            <a:ext cx="6094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rPr>
              <a:t>Limpieza de datos</a:t>
            </a:r>
            <a:endParaRPr sz="2000">
              <a:solidFill>
                <a:schemeClr val="dk1"/>
              </a:solidFill>
              <a:latin typeface="Calibri"/>
              <a:ea typeface="Calibri"/>
              <a:cs typeface="Calibri"/>
              <a:sym typeface="Calibri"/>
            </a:endParaRPr>
          </a:p>
        </p:txBody>
      </p:sp>
      <p:sp>
        <p:nvSpPr>
          <p:cNvPr id="173" name="Google Shape;173;g340cc0ecb17_0_10"/>
          <p:cNvSpPr txBox="1"/>
          <p:nvPr/>
        </p:nvSpPr>
        <p:spPr>
          <a:xfrm>
            <a:off x="8548575" y="859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174" name="Google Shape;174;g340cc0ecb17_0_10"/>
          <p:cNvPicPr preferRelativeResize="0"/>
          <p:nvPr/>
        </p:nvPicPr>
        <p:blipFill>
          <a:blip r:embed="rId4">
            <a:alphaModFix/>
          </a:blip>
          <a:stretch>
            <a:fillRect/>
          </a:stretch>
        </p:blipFill>
        <p:spPr>
          <a:xfrm>
            <a:off x="2173525" y="3068525"/>
            <a:ext cx="3000000" cy="2614536"/>
          </a:xfrm>
          <a:prstGeom prst="rect">
            <a:avLst/>
          </a:prstGeom>
          <a:noFill/>
          <a:ln>
            <a:noFill/>
          </a:ln>
        </p:spPr>
      </p:pic>
      <p:pic>
        <p:nvPicPr>
          <p:cNvPr id="175" name="Google Shape;175;g340cc0ecb17_0_10"/>
          <p:cNvPicPr preferRelativeResize="0"/>
          <p:nvPr/>
        </p:nvPicPr>
        <p:blipFill>
          <a:blip r:embed="rId5">
            <a:alphaModFix/>
          </a:blip>
          <a:stretch>
            <a:fillRect/>
          </a:stretch>
        </p:blipFill>
        <p:spPr>
          <a:xfrm>
            <a:off x="1524450" y="771910"/>
            <a:ext cx="8884648" cy="1973800"/>
          </a:xfrm>
          <a:prstGeom prst="rect">
            <a:avLst/>
          </a:prstGeom>
          <a:noFill/>
          <a:ln>
            <a:noFill/>
          </a:ln>
        </p:spPr>
      </p:pic>
      <p:pic>
        <p:nvPicPr>
          <p:cNvPr id="176" name="Google Shape;176;g340cc0ecb17_0_10"/>
          <p:cNvPicPr preferRelativeResize="0"/>
          <p:nvPr/>
        </p:nvPicPr>
        <p:blipFill>
          <a:blip r:embed="rId6">
            <a:alphaModFix/>
          </a:blip>
          <a:stretch>
            <a:fillRect/>
          </a:stretch>
        </p:blipFill>
        <p:spPr>
          <a:xfrm>
            <a:off x="6372225" y="2866088"/>
            <a:ext cx="3143250" cy="3209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A screenshot of a computer&#10;&#10;Description automatically generated" id="181" name="Google Shape;181;g340cc0ecb17_3_0"/>
          <p:cNvPicPr preferRelativeResize="0"/>
          <p:nvPr/>
        </p:nvPicPr>
        <p:blipFill rotWithShape="1">
          <a:blip r:embed="rId3">
            <a:alphaModFix/>
          </a:blip>
          <a:srcRect b="0" l="0" r="0" t="0"/>
          <a:stretch/>
        </p:blipFill>
        <p:spPr>
          <a:xfrm>
            <a:off x="0" y="-62350"/>
            <a:ext cx="12192000" cy="6858000"/>
          </a:xfrm>
          <a:prstGeom prst="rect">
            <a:avLst/>
          </a:prstGeom>
          <a:noFill/>
          <a:ln>
            <a:noFill/>
          </a:ln>
        </p:spPr>
      </p:pic>
      <p:sp>
        <p:nvSpPr>
          <p:cNvPr id="182" name="Google Shape;182;g340cc0ecb17_3_0"/>
          <p:cNvSpPr txBox="1"/>
          <p:nvPr/>
        </p:nvSpPr>
        <p:spPr>
          <a:xfrm>
            <a:off x="4219178" y="163616"/>
            <a:ext cx="609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rPr>
              <a:t>Codificación de las variables</a:t>
            </a:r>
            <a:endParaRPr b="1" sz="1800">
              <a:solidFill>
                <a:schemeClr val="dk1"/>
              </a:solidFill>
              <a:latin typeface="Calibri"/>
              <a:ea typeface="Calibri"/>
              <a:cs typeface="Calibri"/>
              <a:sym typeface="Calibri"/>
            </a:endParaRPr>
          </a:p>
        </p:txBody>
      </p:sp>
      <p:sp>
        <p:nvSpPr>
          <p:cNvPr id="183" name="Google Shape;183;g340cc0ecb17_3_0"/>
          <p:cNvSpPr txBox="1"/>
          <p:nvPr/>
        </p:nvSpPr>
        <p:spPr>
          <a:xfrm>
            <a:off x="8548575" y="859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sp>
        <p:nvSpPr>
          <p:cNvPr id="184" name="Google Shape;184;g340cc0ecb17_3_0"/>
          <p:cNvSpPr txBox="1"/>
          <p:nvPr/>
        </p:nvSpPr>
        <p:spPr>
          <a:xfrm>
            <a:off x="6325175" y="859600"/>
            <a:ext cx="5523600" cy="49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300">
                <a:solidFill>
                  <a:schemeClr val="dk1"/>
                </a:solidFill>
              </a:rPr>
              <a:t>HyperTransformer</a:t>
            </a:r>
            <a:r>
              <a:rPr lang="en-US" sz="1300">
                <a:solidFill>
                  <a:schemeClr val="dk1"/>
                </a:solidFill>
              </a:rPr>
              <a:t> de la biblioteca </a:t>
            </a:r>
            <a:r>
              <a:rPr lang="en-US" sz="1300">
                <a:solidFill>
                  <a:srgbClr val="188038"/>
                </a:solidFill>
                <a:latin typeface="Roboto Mono"/>
                <a:ea typeface="Roboto Mono"/>
                <a:cs typeface="Roboto Mono"/>
                <a:sym typeface="Roboto Mono"/>
              </a:rPr>
              <a:t>rdt</a:t>
            </a:r>
            <a:r>
              <a:rPr lang="en-US" sz="1300">
                <a:solidFill>
                  <a:schemeClr val="dk1"/>
                </a:solidFill>
              </a:rPr>
              <a:t> (Reusable Data Transformers) para transformar un conjunto de datos, preparando las variables para su uso en modelos de Machine Learning.</a:t>
            </a:r>
            <a:endParaRPr sz="1300">
              <a:solidFill>
                <a:schemeClr val="dk1"/>
              </a:solidFill>
            </a:endParaRPr>
          </a:p>
          <a:p>
            <a:pPr indent="0" lvl="0" marL="0" rtl="0" algn="l">
              <a:lnSpc>
                <a:spcPct val="115000"/>
              </a:lnSpc>
              <a:spcBef>
                <a:spcPts val="1200"/>
              </a:spcBef>
              <a:spcAft>
                <a:spcPts val="0"/>
              </a:spcAft>
              <a:buNone/>
            </a:pPr>
            <a:br>
              <a:rPr lang="en-US" sz="1300">
                <a:solidFill>
                  <a:schemeClr val="dk1"/>
                </a:solidFill>
              </a:rPr>
            </a:br>
            <a:r>
              <a:rPr lang="en-US" sz="1300">
                <a:solidFill>
                  <a:schemeClr val="dk1"/>
                </a:solidFill>
              </a:rPr>
              <a:t>  </a:t>
            </a:r>
            <a:r>
              <a:rPr b="1" lang="en-US" sz="1300">
                <a:solidFill>
                  <a:schemeClr val="dk1"/>
                </a:solidFill>
              </a:rPr>
              <a:t>Crea un transformador HyperTransformer</a:t>
            </a:r>
            <a:r>
              <a:rPr lang="en-US" sz="1300">
                <a:solidFill>
                  <a:schemeClr val="dk1"/>
                </a:solidFill>
              </a:rPr>
              <a:t>, que ajusta y aplica transformaciones automáticas a los datos.</a:t>
            </a:r>
            <a:br>
              <a:rPr lang="en-US" sz="1300">
                <a:solidFill>
                  <a:schemeClr val="dk1"/>
                </a:solidFill>
              </a:rPr>
            </a:br>
            <a:r>
              <a:rPr lang="en-US" sz="1300">
                <a:solidFill>
                  <a:schemeClr val="dk1"/>
                </a:solidFill>
              </a:rPr>
              <a:t>  </a:t>
            </a:r>
            <a:r>
              <a:rPr b="1" lang="en-US" sz="1300">
                <a:solidFill>
                  <a:schemeClr val="dk1"/>
                </a:solidFill>
              </a:rPr>
              <a:t>Detecta automáticamente la configuración adecuada</a:t>
            </a:r>
            <a:r>
              <a:rPr lang="en-US" sz="1300">
                <a:solidFill>
                  <a:schemeClr val="dk1"/>
                </a:solidFill>
              </a:rPr>
              <a:t> para transformar cada columna según su tipo de dato.</a:t>
            </a:r>
            <a:br>
              <a:rPr lang="en-US" sz="1300">
                <a:solidFill>
                  <a:schemeClr val="dk1"/>
                </a:solidFill>
              </a:rPr>
            </a:br>
            <a:r>
              <a:rPr lang="en-US" sz="1300">
                <a:solidFill>
                  <a:schemeClr val="dk1"/>
                </a:solidFill>
              </a:rPr>
              <a:t>  </a:t>
            </a:r>
            <a:r>
              <a:rPr b="1" lang="en-US" sz="1300">
                <a:solidFill>
                  <a:schemeClr val="dk1"/>
                </a:solidFill>
              </a:rPr>
              <a:t>Ajusta y transforma los datos</a:t>
            </a:r>
            <a:r>
              <a:rPr lang="en-US" sz="1300">
                <a:solidFill>
                  <a:schemeClr val="dk1"/>
                </a:solidFill>
              </a:rPr>
              <a:t>, asegurando que las variables categóricas y numéricas se representen de manera óptima.</a:t>
            </a:r>
            <a:br>
              <a:rPr lang="en-US" sz="1300">
                <a:solidFill>
                  <a:schemeClr val="dk1"/>
                </a:solidFill>
              </a:rPr>
            </a:br>
            <a:r>
              <a:rPr lang="en-US" sz="1300">
                <a:solidFill>
                  <a:schemeClr val="dk1"/>
                </a:solidFill>
              </a:rPr>
              <a:t> </a:t>
            </a:r>
            <a:r>
              <a:rPr b="1" lang="en-US" sz="1300">
                <a:solidFill>
                  <a:schemeClr val="dk1"/>
                </a:solidFill>
              </a:rPr>
              <a:t>Convierte los datos transformados a un DataFrame</a:t>
            </a:r>
            <a:r>
              <a:rPr lang="en-US" sz="1300">
                <a:solidFill>
                  <a:schemeClr val="dk1"/>
                </a:solidFill>
              </a:rPr>
              <a:t> para facilitar su visualización.</a:t>
            </a:r>
            <a:br>
              <a:rPr lang="en-US" sz="1300">
                <a:solidFill>
                  <a:schemeClr val="dk1"/>
                </a:solidFill>
              </a:rPr>
            </a:br>
            <a:r>
              <a:rPr lang="en-US" sz="1300">
                <a:solidFill>
                  <a:schemeClr val="dk1"/>
                </a:solidFill>
              </a:rPr>
              <a:t>Facilitó la </a:t>
            </a:r>
            <a:r>
              <a:rPr b="1" lang="en-US" sz="1300">
                <a:solidFill>
                  <a:schemeClr val="dk1"/>
                </a:solidFill>
              </a:rPr>
              <a:t>preparación de datos</a:t>
            </a:r>
            <a:r>
              <a:rPr lang="en-US" sz="1300">
                <a:solidFill>
                  <a:schemeClr val="dk1"/>
                </a:solidFill>
              </a:rPr>
              <a:t> para modelos de Machine Learning.</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Convirtió las variables categóricas en representaciones numéricas adecuadas.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Permitió manejar diferentes tipos de datos sin necesidad de procesarlos manualmente.</a:t>
            </a:r>
            <a:endParaRPr sz="1300">
              <a:solidFill>
                <a:schemeClr val="dk1"/>
              </a:solidFill>
            </a:endParaRPr>
          </a:p>
          <a:p>
            <a:pPr indent="0" lvl="0" marL="0" rtl="0" algn="l">
              <a:lnSpc>
                <a:spcPct val="115000"/>
              </a:lnSpc>
              <a:spcBef>
                <a:spcPts val="1200"/>
              </a:spcBef>
              <a:spcAft>
                <a:spcPts val="1200"/>
              </a:spcAft>
              <a:buNone/>
            </a:pPr>
            <a:r>
              <a:rPr lang="en-US" sz="1300">
                <a:solidFill>
                  <a:schemeClr val="dk1"/>
                </a:solidFill>
              </a:rPr>
              <a:t>Este código es útil para mejorar la calidad de nuestra dataset antes de entrenar el modelo predictivo.</a:t>
            </a:r>
            <a:endParaRPr sz="1300">
              <a:solidFill>
                <a:schemeClr val="dk1"/>
              </a:solidFill>
            </a:endParaRPr>
          </a:p>
        </p:txBody>
      </p:sp>
      <p:pic>
        <p:nvPicPr>
          <p:cNvPr id="185" name="Google Shape;185;g340cc0ecb17_3_0"/>
          <p:cNvPicPr preferRelativeResize="0"/>
          <p:nvPr/>
        </p:nvPicPr>
        <p:blipFill>
          <a:blip r:embed="rId4">
            <a:alphaModFix/>
          </a:blip>
          <a:stretch>
            <a:fillRect/>
          </a:stretch>
        </p:blipFill>
        <p:spPr>
          <a:xfrm>
            <a:off x="830400" y="2250675"/>
            <a:ext cx="5002025" cy="3199025"/>
          </a:xfrm>
          <a:prstGeom prst="rect">
            <a:avLst/>
          </a:prstGeom>
          <a:noFill/>
          <a:ln>
            <a:noFill/>
          </a:ln>
        </p:spPr>
      </p:pic>
      <p:pic>
        <p:nvPicPr>
          <p:cNvPr id="186" name="Google Shape;186;g340cc0ecb17_3_0"/>
          <p:cNvPicPr preferRelativeResize="0"/>
          <p:nvPr/>
        </p:nvPicPr>
        <p:blipFill>
          <a:blip r:embed="rId5">
            <a:alphaModFix/>
          </a:blip>
          <a:stretch>
            <a:fillRect/>
          </a:stretch>
        </p:blipFill>
        <p:spPr>
          <a:xfrm>
            <a:off x="571500" y="1007388"/>
            <a:ext cx="5143500" cy="98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40cc0ecb17_0_37"/>
          <p:cNvSpPr txBox="1"/>
          <p:nvPr/>
        </p:nvSpPr>
        <p:spPr>
          <a:xfrm>
            <a:off x="5069423" y="110000"/>
            <a:ext cx="11076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Modelado de los datos </a:t>
            </a:r>
            <a:endParaRPr>
              <a:solidFill>
                <a:schemeClr val="dk1"/>
              </a:solidFill>
            </a:endParaRPr>
          </a:p>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sp>
        <p:nvSpPr>
          <p:cNvPr id="192" name="Google Shape;192;g340cc0ecb17_0_37"/>
          <p:cNvSpPr txBox="1"/>
          <p:nvPr/>
        </p:nvSpPr>
        <p:spPr>
          <a:xfrm>
            <a:off x="6796550" y="1186925"/>
            <a:ext cx="4978500" cy="537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200">
                <a:solidFill>
                  <a:schemeClr val="dk1"/>
                </a:solidFill>
              </a:rPr>
              <a:t>E</a:t>
            </a:r>
            <a:r>
              <a:rPr lang="en-US" sz="1300">
                <a:solidFill>
                  <a:schemeClr val="dk1"/>
                </a:solidFill>
              </a:rPr>
              <a:t>ste </a:t>
            </a:r>
            <a:r>
              <a:rPr lang="en-US" sz="1300">
                <a:solidFill>
                  <a:schemeClr val="dk1"/>
                </a:solidFill>
              </a:rPr>
              <a:t>código está probando diferentes técnicas de </a:t>
            </a:r>
            <a:r>
              <a:rPr b="1" lang="en-US" sz="1300">
                <a:solidFill>
                  <a:schemeClr val="dk1"/>
                </a:solidFill>
              </a:rPr>
              <a:t>balanceo de datos</a:t>
            </a:r>
            <a:r>
              <a:rPr lang="en-US" sz="1300">
                <a:solidFill>
                  <a:schemeClr val="dk1"/>
                </a:solidFill>
              </a:rPr>
              <a:t> para equilibrar la cantidad de muestras en cada clase del conjunto de datos:</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Submuestreo y sobremuestreo</a:t>
            </a:r>
            <a:endParaRPr b="1" sz="1300">
              <a:solidFill>
                <a:schemeClr val="dk1"/>
              </a:solidFill>
            </a:endParaRPr>
          </a:p>
          <a:p>
            <a:pPr indent="-311150" lvl="1" marL="914400" rtl="0" algn="l">
              <a:lnSpc>
                <a:spcPct val="115000"/>
              </a:lnSpc>
              <a:spcBef>
                <a:spcPts val="1200"/>
              </a:spcBef>
              <a:spcAft>
                <a:spcPts val="0"/>
              </a:spcAft>
              <a:buClr>
                <a:schemeClr val="dk1"/>
              </a:buClr>
              <a:buSzPts val="1300"/>
              <a:buChar char="○"/>
            </a:pPr>
            <a:r>
              <a:rPr lang="en-US" sz="1300">
                <a:solidFill>
                  <a:srgbClr val="188038"/>
                </a:solidFill>
                <a:latin typeface="Roboto Mono"/>
                <a:ea typeface="Roboto Mono"/>
                <a:cs typeface="Roboto Mono"/>
                <a:sym typeface="Roboto Mono"/>
              </a:rPr>
              <a:t>balancear_datos_smote_undersample(X_transformed, y)</a:t>
            </a:r>
            <a:r>
              <a:rPr lang="en-US" sz="1300">
                <a:solidFill>
                  <a:schemeClr val="dk1"/>
                </a:solidFill>
              </a:rPr>
              <a:t>: Combinación de </a:t>
            </a:r>
            <a:r>
              <a:rPr b="1" lang="en-US" sz="1300">
                <a:solidFill>
                  <a:schemeClr val="dk1"/>
                </a:solidFill>
              </a:rPr>
              <a:t>SMOTE</a:t>
            </a:r>
            <a:r>
              <a:rPr lang="en-US" sz="1300">
                <a:solidFill>
                  <a:schemeClr val="dk1"/>
                </a:solidFill>
              </a:rPr>
              <a:t> (aumenta la clase minoritaria) y </a:t>
            </a:r>
            <a:r>
              <a:rPr b="1" lang="en-US" sz="1300">
                <a:solidFill>
                  <a:schemeClr val="dk1"/>
                </a:solidFill>
              </a:rPr>
              <a:t>undersampling</a:t>
            </a:r>
            <a:r>
              <a:rPr lang="en-US" sz="1300">
                <a:solidFill>
                  <a:schemeClr val="dk1"/>
                </a:solidFill>
              </a:rPr>
              <a:t> (reduce la clase mayoritaria).</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rgbClr val="188038"/>
                </a:solidFill>
                <a:latin typeface="Roboto Mono"/>
                <a:ea typeface="Roboto Mono"/>
                <a:cs typeface="Roboto Mono"/>
                <a:sym typeface="Roboto Mono"/>
              </a:rPr>
              <a:t>balancear_datos_undersample(X_transformed, y)</a:t>
            </a:r>
            <a:r>
              <a:rPr lang="en-US" sz="1300">
                <a:solidFill>
                  <a:schemeClr val="dk1"/>
                </a:solidFill>
              </a:rPr>
              <a:t>: Solo </a:t>
            </a:r>
            <a:r>
              <a:rPr b="1" lang="en-US" sz="1300">
                <a:solidFill>
                  <a:schemeClr val="dk1"/>
                </a:solidFill>
              </a:rPr>
              <a:t>undersampling</a:t>
            </a:r>
            <a:r>
              <a:rPr lang="en-US" sz="1300">
                <a:solidFill>
                  <a:schemeClr val="dk1"/>
                </a:solidFill>
              </a:rPr>
              <a:t>, eliminando muestras de la clase mayoritaria.</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Cluster-Based Sampling</a:t>
            </a:r>
            <a:endParaRPr b="1" sz="1300">
              <a:solidFill>
                <a:schemeClr val="dk1"/>
              </a:solidFill>
            </a:endParaRPr>
          </a:p>
          <a:p>
            <a:pPr indent="-311150" lvl="1" marL="914400" rtl="0" algn="l">
              <a:lnSpc>
                <a:spcPct val="115000"/>
              </a:lnSpc>
              <a:spcBef>
                <a:spcPts val="1200"/>
              </a:spcBef>
              <a:spcAft>
                <a:spcPts val="0"/>
              </a:spcAft>
              <a:buClr>
                <a:schemeClr val="dk1"/>
              </a:buClr>
              <a:buSzPts val="1300"/>
              <a:buChar char="○"/>
            </a:pPr>
            <a:r>
              <a:rPr lang="en-US" sz="1300">
                <a:solidFill>
                  <a:srgbClr val="188038"/>
                </a:solidFill>
                <a:latin typeface="Roboto Mono"/>
                <a:ea typeface="Roboto Mono"/>
                <a:cs typeface="Roboto Mono"/>
                <a:sym typeface="Roboto Mono"/>
              </a:rPr>
              <a:t>balancear_datos_cluster_centroids(X_transformed, y)</a:t>
            </a:r>
            <a:r>
              <a:rPr lang="en-US" sz="1300">
                <a:solidFill>
                  <a:schemeClr val="dk1"/>
                </a:solidFill>
              </a:rPr>
              <a:t>: Usa </a:t>
            </a:r>
            <a:r>
              <a:rPr b="1" lang="en-US" sz="1300">
                <a:solidFill>
                  <a:schemeClr val="dk1"/>
                </a:solidFill>
              </a:rPr>
              <a:t>Cluster Centroids</a:t>
            </a:r>
            <a:r>
              <a:rPr lang="en-US" sz="1300">
                <a:solidFill>
                  <a:schemeClr val="dk1"/>
                </a:solidFill>
              </a:rPr>
              <a:t>, que reduce la clase mayoritaria agrupando instancias similares.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rgbClr val="188038"/>
                </a:solidFill>
                <a:latin typeface="Roboto Mono"/>
                <a:ea typeface="Roboto Mono"/>
                <a:cs typeface="Roboto Mono"/>
                <a:sym typeface="Roboto Mono"/>
              </a:rPr>
              <a:t>balancear_datos_cluster_adasyn(X_transformed, y)</a:t>
            </a:r>
            <a:r>
              <a:rPr lang="en-US" sz="1300">
                <a:solidFill>
                  <a:schemeClr val="dk1"/>
                </a:solidFill>
              </a:rPr>
              <a:t>: Aplica </a:t>
            </a:r>
            <a:r>
              <a:rPr b="1" lang="en-US" sz="1300">
                <a:solidFill>
                  <a:schemeClr val="dk1"/>
                </a:solidFill>
              </a:rPr>
              <a:t>ADASYN</a:t>
            </a:r>
            <a:r>
              <a:rPr lang="en-US" sz="1300">
                <a:solidFill>
                  <a:schemeClr val="dk1"/>
                </a:solidFill>
              </a:rPr>
              <a:t>, un método avanzado de sobremuestreo basado en la densidad de las muestras.</a:t>
            </a:r>
            <a:endParaRPr sz="1300">
              <a:solidFill>
                <a:schemeClr val="dk1"/>
              </a:solidFill>
            </a:endParaRPr>
          </a:p>
        </p:txBody>
      </p:sp>
      <p:pic>
        <p:nvPicPr>
          <p:cNvPr id="193" name="Google Shape;193;g340cc0ecb17_0_37"/>
          <p:cNvPicPr preferRelativeResize="0"/>
          <p:nvPr/>
        </p:nvPicPr>
        <p:blipFill>
          <a:blip r:embed="rId3">
            <a:alphaModFix/>
          </a:blip>
          <a:stretch>
            <a:fillRect/>
          </a:stretch>
        </p:blipFill>
        <p:spPr>
          <a:xfrm>
            <a:off x="709825" y="587125"/>
            <a:ext cx="5701025" cy="5955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A screenshot of a computer&#10;&#10;Description automatically generated" id="198" name="Google Shape;198;g340cc0ecb17_0_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9" name="Google Shape;199;g340cc0ecb17_0_19"/>
          <p:cNvSpPr txBox="1"/>
          <p:nvPr/>
        </p:nvSpPr>
        <p:spPr>
          <a:xfrm>
            <a:off x="4178376" y="625575"/>
            <a:ext cx="4488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rPr>
              <a:t>E</a:t>
            </a:r>
            <a:r>
              <a:rPr b="1" lang="en-US" sz="2000">
                <a:solidFill>
                  <a:schemeClr val="dk1"/>
                </a:solidFill>
                <a:latin typeface="Arial"/>
                <a:ea typeface="Arial"/>
                <a:cs typeface="Arial"/>
                <a:sym typeface="Arial"/>
              </a:rPr>
              <a:t>xplicación del modelo</a:t>
            </a:r>
            <a:endParaRPr sz="2000">
              <a:solidFill>
                <a:schemeClr val="dk1"/>
              </a:solidFill>
              <a:latin typeface="Calibri"/>
              <a:ea typeface="Calibri"/>
              <a:cs typeface="Calibri"/>
              <a:sym typeface="Calibri"/>
            </a:endParaRPr>
          </a:p>
        </p:txBody>
      </p:sp>
      <p:sp>
        <p:nvSpPr>
          <p:cNvPr id="200" name="Google Shape;200;g340cc0ecb17_0_19"/>
          <p:cNvSpPr txBox="1"/>
          <p:nvPr/>
        </p:nvSpPr>
        <p:spPr>
          <a:xfrm>
            <a:off x="6109050" y="866325"/>
            <a:ext cx="5643000" cy="526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800">
              <a:solidFill>
                <a:schemeClr val="dk1"/>
              </a:solidFill>
            </a:endParaRPr>
          </a:p>
          <a:p>
            <a:pPr indent="0" lvl="0" marL="0" rtl="0" algn="l">
              <a:lnSpc>
                <a:spcPct val="115000"/>
              </a:lnSpc>
              <a:spcBef>
                <a:spcPts val="1400"/>
              </a:spcBef>
              <a:spcAft>
                <a:spcPts val="0"/>
              </a:spcAft>
              <a:buNone/>
            </a:pPr>
            <a:r>
              <a:rPr b="1" lang="en-US" sz="1800">
                <a:solidFill>
                  <a:schemeClr val="dk1"/>
                </a:solidFill>
              </a:rPr>
              <a:t>RandomForest 🌳🌲</a:t>
            </a:r>
            <a:endParaRPr b="1" sz="1800">
              <a:solidFill>
                <a:schemeClr val="dk1"/>
              </a:solidFill>
            </a:endParaRPr>
          </a:p>
          <a:p>
            <a:pPr indent="0" lvl="0" marL="0" rtl="0" algn="l">
              <a:lnSpc>
                <a:spcPct val="115000"/>
              </a:lnSpc>
              <a:spcBef>
                <a:spcPts val="1200"/>
              </a:spcBef>
              <a:spcAft>
                <a:spcPts val="0"/>
              </a:spcAft>
              <a:buNone/>
            </a:pPr>
            <a:r>
              <a:rPr lang="en-US" sz="1600">
                <a:solidFill>
                  <a:schemeClr val="dk1"/>
                </a:solidFill>
              </a:rPr>
              <a:t>Es un </a:t>
            </a:r>
            <a:r>
              <a:rPr b="1" lang="en-US" sz="1600">
                <a:solidFill>
                  <a:schemeClr val="dk1"/>
                </a:solidFill>
              </a:rPr>
              <a:t>modelo de aprendizaje automático</a:t>
            </a:r>
            <a:r>
              <a:rPr lang="en-US" sz="1600">
                <a:solidFill>
                  <a:schemeClr val="dk1"/>
                </a:solidFill>
              </a:rPr>
              <a:t> basado en </a:t>
            </a:r>
            <a:r>
              <a:rPr b="1" lang="en-US" sz="1600">
                <a:solidFill>
                  <a:schemeClr val="dk1"/>
                </a:solidFill>
              </a:rPr>
              <a:t>bosques aleatorios (Random Forests)</a:t>
            </a:r>
            <a:r>
              <a:rPr lang="en-US" sz="1600">
                <a:solidFill>
                  <a:schemeClr val="dk1"/>
                </a:solidFill>
              </a:rPr>
              <a:t>, utilizado para </a:t>
            </a:r>
            <a:r>
              <a:rPr b="1" lang="en-US" sz="1600">
                <a:solidFill>
                  <a:schemeClr val="dk1"/>
                </a:solidFill>
              </a:rPr>
              <a:t>clasificación</a:t>
            </a:r>
            <a:r>
              <a:rPr lang="en-US" sz="1600">
                <a:solidFill>
                  <a:schemeClr val="dk1"/>
                </a:solidFill>
              </a:rPr>
              <a:t>.</a:t>
            </a:r>
            <a:endParaRPr sz="1600">
              <a:solidFill>
                <a:schemeClr val="dk1"/>
              </a:solidFill>
            </a:endParaRPr>
          </a:p>
          <a:p>
            <a:pPr indent="0" lvl="0" marL="0" rtl="0" algn="l">
              <a:lnSpc>
                <a:spcPct val="115000"/>
              </a:lnSpc>
              <a:spcBef>
                <a:spcPts val="1200"/>
              </a:spcBef>
              <a:spcAft>
                <a:spcPts val="0"/>
              </a:spcAft>
              <a:buNone/>
            </a:pPr>
            <a:r>
              <a:rPr lang="en-US" sz="1600">
                <a:solidFill>
                  <a:schemeClr val="dk1"/>
                </a:solidFill>
              </a:rPr>
              <a:t>🔹 </a:t>
            </a:r>
            <a:r>
              <a:rPr b="1" lang="en-US" sz="1600">
                <a:solidFill>
                  <a:schemeClr val="dk1"/>
                </a:solidFill>
              </a:rPr>
              <a:t>¿Cómo funciona?</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Construye </a:t>
            </a:r>
            <a:r>
              <a:rPr b="1" lang="en-US" sz="1600">
                <a:solidFill>
                  <a:schemeClr val="dk1"/>
                </a:solidFill>
              </a:rPr>
              <a:t>varios árboles de decisión</a:t>
            </a:r>
            <a:r>
              <a:rPr lang="en-US" sz="1600">
                <a:solidFill>
                  <a:schemeClr val="dk1"/>
                </a:solidFill>
              </a:rPr>
              <a:t> a partir de subconjuntos aleatorios de los datos.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Cada árbol da una predicción y el modelo final toma la </a:t>
            </a:r>
            <a:r>
              <a:rPr b="1" lang="en-US" sz="1600">
                <a:solidFill>
                  <a:schemeClr val="dk1"/>
                </a:solidFill>
              </a:rPr>
              <a:t>decisión por votación</a:t>
            </a:r>
            <a:r>
              <a:rPr lang="en-US" sz="1600">
                <a:solidFill>
                  <a:schemeClr val="dk1"/>
                </a:solidFill>
              </a:rPr>
              <a:t> (mayoría).</a:t>
            </a:r>
            <a:endParaRPr sz="1600">
              <a:solidFill>
                <a:schemeClr val="dk1"/>
              </a:solidFill>
            </a:endParaRPr>
          </a:p>
          <a:p>
            <a:pPr indent="0" lvl="0" marL="0" rtl="0" algn="l">
              <a:lnSpc>
                <a:spcPct val="115000"/>
              </a:lnSpc>
              <a:spcBef>
                <a:spcPts val="1200"/>
              </a:spcBef>
              <a:spcAft>
                <a:spcPts val="1200"/>
              </a:spcAft>
              <a:buNone/>
            </a:pPr>
            <a:r>
              <a:rPr lang="en-US" sz="1600">
                <a:solidFill>
                  <a:schemeClr val="dk1"/>
                </a:solidFill>
              </a:rPr>
              <a:t>🔹 </a:t>
            </a:r>
            <a:r>
              <a:rPr b="1" lang="en-US" sz="1600">
                <a:solidFill>
                  <a:schemeClr val="dk1"/>
                </a:solidFill>
              </a:rPr>
              <a:t>¿Por qué usarlo?</a:t>
            </a:r>
            <a:br>
              <a:rPr b="1" lang="en-US" sz="1600">
                <a:solidFill>
                  <a:schemeClr val="dk1"/>
                </a:solidFill>
              </a:rPr>
            </a:br>
            <a:r>
              <a:rPr lang="en-US" sz="1600">
                <a:solidFill>
                  <a:schemeClr val="dk1"/>
                </a:solidFill>
              </a:rPr>
              <a:t> ✅ </a:t>
            </a:r>
            <a:r>
              <a:rPr b="1" lang="en-US" sz="1600">
                <a:solidFill>
                  <a:schemeClr val="dk1"/>
                </a:solidFill>
              </a:rPr>
              <a:t>Maneja datos desbalanceados</a:t>
            </a:r>
            <a:r>
              <a:rPr lang="en-US" sz="1600">
                <a:solidFill>
                  <a:schemeClr val="dk1"/>
                </a:solidFill>
              </a:rPr>
              <a:t> y evita el sobreajuste.</a:t>
            </a:r>
            <a:br>
              <a:rPr lang="en-US" sz="1600">
                <a:solidFill>
                  <a:schemeClr val="dk1"/>
                </a:solidFill>
              </a:rPr>
            </a:br>
            <a:r>
              <a:rPr lang="en-US" sz="1600">
                <a:solidFill>
                  <a:schemeClr val="dk1"/>
                </a:solidFill>
              </a:rPr>
              <a:t> ✅ </a:t>
            </a:r>
            <a:r>
              <a:rPr b="1" lang="en-US" sz="1600">
                <a:solidFill>
                  <a:schemeClr val="dk1"/>
                </a:solidFill>
              </a:rPr>
              <a:t>Funciona bien con datos numéricos y categóricos.</a:t>
            </a:r>
            <a:br>
              <a:rPr b="1" lang="en-US" sz="1600">
                <a:solidFill>
                  <a:schemeClr val="dk1"/>
                </a:solidFill>
              </a:rPr>
            </a:br>
            <a:r>
              <a:rPr lang="en-US" sz="1600">
                <a:solidFill>
                  <a:schemeClr val="dk1"/>
                </a:solidFill>
              </a:rPr>
              <a:t> ✅ </a:t>
            </a:r>
            <a:r>
              <a:rPr b="1" lang="en-US" sz="1600">
                <a:solidFill>
                  <a:schemeClr val="dk1"/>
                </a:solidFill>
              </a:rPr>
              <a:t>Es robusto</a:t>
            </a:r>
            <a:r>
              <a:rPr lang="en-US" sz="1600">
                <a:solidFill>
                  <a:schemeClr val="dk1"/>
                </a:solidFill>
              </a:rPr>
              <a:t> y tiene un buen rendimiento sin necesidad de muchos ajustes.</a:t>
            </a:r>
            <a:endParaRPr sz="1600">
              <a:solidFill>
                <a:schemeClr val="dk1"/>
              </a:solidFill>
            </a:endParaRPr>
          </a:p>
        </p:txBody>
      </p:sp>
      <p:pic>
        <p:nvPicPr>
          <p:cNvPr id="201" name="Google Shape;201;g340cc0ecb17_0_19"/>
          <p:cNvPicPr preferRelativeResize="0"/>
          <p:nvPr/>
        </p:nvPicPr>
        <p:blipFill>
          <a:blip r:embed="rId4">
            <a:alphaModFix/>
          </a:blip>
          <a:stretch>
            <a:fillRect/>
          </a:stretch>
        </p:blipFill>
        <p:spPr>
          <a:xfrm>
            <a:off x="706575" y="1304678"/>
            <a:ext cx="4143900" cy="4248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A screenshot of a computer&#10;&#10;Description automatically generated" id="206" name="Google Shape;206;g340cc0ecb17_3_7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7" name="Google Shape;207;g340cc0ecb17_3_71"/>
          <p:cNvSpPr txBox="1"/>
          <p:nvPr/>
        </p:nvSpPr>
        <p:spPr>
          <a:xfrm>
            <a:off x="4013926" y="489925"/>
            <a:ext cx="4488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rPr>
              <a:t>E</a:t>
            </a:r>
            <a:r>
              <a:rPr b="1" lang="en-US" sz="2000">
                <a:solidFill>
                  <a:schemeClr val="dk1"/>
                </a:solidFill>
                <a:latin typeface="Arial"/>
                <a:ea typeface="Arial"/>
                <a:cs typeface="Arial"/>
                <a:sym typeface="Arial"/>
              </a:rPr>
              <a:t>xplicación del modelo</a:t>
            </a:r>
            <a:endParaRPr sz="2000">
              <a:solidFill>
                <a:schemeClr val="dk1"/>
              </a:solidFill>
              <a:latin typeface="Calibri"/>
              <a:ea typeface="Calibri"/>
              <a:cs typeface="Calibri"/>
              <a:sym typeface="Calibri"/>
            </a:endParaRPr>
          </a:p>
        </p:txBody>
      </p:sp>
      <p:pic>
        <p:nvPicPr>
          <p:cNvPr id="208" name="Google Shape;208;g340cc0ecb17_3_71"/>
          <p:cNvPicPr preferRelativeResize="0"/>
          <p:nvPr/>
        </p:nvPicPr>
        <p:blipFill>
          <a:blip r:embed="rId4">
            <a:alphaModFix/>
          </a:blip>
          <a:stretch>
            <a:fillRect/>
          </a:stretch>
        </p:blipFill>
        <p:spPr>
          <a:xfrm>
            <a:off x="5740450" y="1005949"/>
            <a:ext cx="5445700" cy="4773325"/>
          </a:xfrm>
          <a:prstGeom prst="rect">
            <a:avLst/>
          </a:prstGeom>
          <a:noFill/>
          <a:ln>
            <a:noFill/>
          </a:ln>
        </p:spPr>
      </p:pic>
      <p:sp>
        <p:nvSpPr>
          <p:cNvPr id="209" name="Google Shape;209;g340cc0ecb17_3_71"/>
          <p:cNvSpPr txBox="1"/>
          <p:nvPr/>
        </p:nvSpPr>
        <p:spPr>
          <a:xfrm>
            <a:off x="933450" y="1034000"/>
            <a:ext cx="4290000" cy="38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US" sz="2000"/>
              <a:t>Este modelo ha sido ajustado para balancear precisión y generalización. Tiene una cantidad alta de árboles y hojas, con regularización y una tasa de aprendizaje baja, lo que sugiere un modelo robusto, aunque puede requerir más tiempo de entrenamiento</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A screenshot of a computer&#10;&#10;Description automatically generated" id="214" name="Google Shape;214;p8"/>
          <p:cNvPicPr preferRelativeResize="0"/>
          <p:nvPr/>
        </p:nvPicPr>
        <p:blipFill rotWithShape="1">
          <a:blip r:embed="rId3">
            <a:alphaModFix/>
          </a:blip>
          <a:srcRect b="0" l="0" r="0" t="0"/>
          <a:stretch/>
        </p:blipFill>
        <p:spPr>
          <a:xfrm>
            <a:off x="-77900" y="0"/>
            <a:ext cx="12192000" cy="6858000"/>
          </a:xfrm>
          <a:prstGeom prst="rect">
            <a:avLst/>
          </a:prstGeom>
          <a:noFill/>
          <a:ln>
            <a:noFill/>
          </a:ln>
        </p:spPr>
      </p:pic>
      <p:sp>
        <p:nvSpPr>
          <p:cNvPr id="215" name="Google Shape;215;p8"/>
          <p:cNvSpPr txBox="1"/>
          <p:nvPr/>
        </p:nvSpPr>
        <p:spPr>
          <a:xfrm>
            <a:off x="4130500" y="114300"/>
            <a:ext cx="50640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00">
                <a:solidFill>
                  <a:schemeClr val="dk1"/>
                </a:solidFill>
              </a:rPr>
              <a:t>Entrenamiento del modelo</a:t>
            </a:r>
            <a:endParaRPr sz="1900">
              <a:solidFill>
                <a:schemeClr val="dk1"/>
              </a:solidFill>
              <a:latin typeface="Calibri"/>
              <a:ea typeface="Calibri"/>
              <a:cs typeface="Calibri"/>
              <a:sym typeface="Calibri"/>
            </a:endParaRPr>
          </a:p>
        </p:txBody>
      </p:sp>
      <p:pic>
        <p:nvPicPr>
          <p:cNvPr id="216" name="Google Shape;216;p8"/>
          <p:cNvPicPr preferRelativeResize="0"/>
          <p:nvPr/>
        </p:nvPicPr>
        <p:blipFill>
          <a:blip r:embed="rId4">
            <a:alphaModFix/>
          </a:blip>
          <a:stretch>
            <a:fillRect/>
          </a:stretch>
        </p:blipFill>
        <p:spPr>
          <a:xfrm>
            <a:off x="721950" y="993300"/>
            <a:ext cx="5606450" cy="4652299"/>
          </a:xfrm>
          <a:prstGeom prst="rect">
            <a:avLst/>
          </a:prstGeom>
          <a:noFill/>
          <a:ln>
            <a:noFill/>
          </a:ln>
        </p:spPr>
      </p:pic>
      <p:pic>
        <p:nvPicPr>
          <p:cNvPr id="217" name="Google Shape;217;p8"/>
          <p:cNvPicPr preferRelativeResize="0"/>
          <p:nvPr/>
        </p:nvPicPr>
        <p:blipFill>
          <a:blip r:embed="rId5">
            <a:alphaModFix/>
          </a:blip>
          <a:stretch>
            <a:fillRect/>
          </a:stretch>
        </p:blipFill>
        <p:spPr>
          <a:xfrm>
            <a:off x="6595100" y="993300"/>
            <a:ext cx="4779000" cy="4129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descr="A screenshot of a computer&#10;&#10;Description automatically generated" id="222" name="Google Shape;222;g340cc0ecb17_3_46"/>
          <p:cNvPicPr preferRelativeResize="0"/>
          <p:nvPr/>
        </p:nvPicPr>
        <p:blipFill rotWithShape="1">
          <a:blip r:embed="rId3">
            <a:alphaModFix/>
          </a:blip>
          <a:srcRect b="0" l="0" r="0" t="0"/>
          <a:stretch/>
        </p:blipFill>
        <p:spPr>
          <a:xfrm>
            <a:off x="0" y="-252850"/>
            <a:ext cx="12192000" cy="6858000"/>
          </a:xfrm>
          <a:prstGeom prst="rect">
            <a:avLst/>
          </a:prstGeom>
          <a:noFill/>
          <a:ln>
            <a:noFill/>
          </a:ln>
        </p:spPr>
      </p:pic>
      <p:sp>
        <p:nvSpPr>
          <p:cNvPr id="223" name="Google Shape;223;g340cc0ecb17_3_46"/>
          <p:cNvSpPr txBox="1"/>
          <p:nvPr/>
        </p:nvSpPr>
        <p:spPr>
          <a:xfrm>
            <a:off x="5605325" y="314375"/>
            <a:ext cx="1732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dk1"/>
                </a:solidFill>
              </a:rPr>
              <a:t>R</a:t>
            </a:r>
            <a:r>
              <a:rPr b="1" lang="en-US" sz="2000">
                <a:solidFill>
                  <a:schemeClr val="dk1"/>
                </a:solidFill>
              </a:rPr>
              <a:t>esultados </a:t>
            </a:r>
            <a:endParaRPr b="1" sz="2000">
              <a:solidFill>
                <a:schemeClr val="dk1"/>
              </a:solidFill>
            </a:endParaRPr>
          </a:p>
        </p:txBody>
      </p:sp>
      <p:sp>
        <p:nvSpPr>
          <p:cNvPr id="224" name="Google Shape;224;g340cc0ecb17_3_46"/>
          <p:cNvSpPr txBox="1"/>
          <p:nvPr/>
        </p:nvSpPr>
        <p:spPr>
          <a:xfrm>
            <a:off x="1775450" y="1533575"/>
            <a:ext cx="9924900" cy="226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chemeClr val="dk1"/>
                </a:solidFill>
              </a:rPr>
              <a:t>El modelo predictivo presentó dificultades para identificar a las personas con discapacidad, debido a una marcada disparidad en la proporción entre aquellas que presentan esta condición y aquellas para las que no aplica. Este resultado evidencia la necesidad de recopilar un volumen de datos mayor y mejor estructurado, con información más detallada y específica, que permita abordar estas limitaciones de manera efectiva.</a:t>
            </a:r>
            <a:endParaRPr sz="2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A screenshot of a computer&#10;&#10;Description automatically generated" id="229" name="Google Shape;229;g340cc0ecb17_3_5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0" name="Google Shape;230;g340cc0ecb17_3_52"/>
          <p:cNvSpPr txBox="1"/>
          <p:nvPr/>
        </p:nvSpPr>
        <p:spPr>
          <a:xfrm>
            <a:off x="5439925" y="446550"/>
            <a:ext cx="1879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dk1"/>
                </a:solidFill>
              </a:rPr>
              <a:t>C</a:t>
            </a:r>
            <a:r>
              <a:rPr b="1" lang="en-US" sz="2000">
                <a:solidFill>
                  <a:schemeClr val="dk1"/>
                </a:solidFill>
              </a:rPr>
              <a:t>onclusiones</a:t>
            </a:r>
            <a:endParaRPr b="1" sz="2000">
              <a:solidFill>
                <a:schemeClr val="dk1"/>
              </a:solidFill>
            </a:endParaRPr>
          </a:p>
        </p:txBody>
      </p:sp>
      <p:sp>
        <p:nvSpPr>
          <p:cNvPr id="231" name="Google Shape;231;g340cc0ecb17_3_52"/>
          <p:cNvSpPr txBox="1"/>
          <p:nvPr/>
        </p:nvSpPr>
        <p:spPr>
          <a:xfrm>
            <a:off x="899150" y="1167750"/>
            <a:ext cx="10134600" cy="410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Podemos concluir que el modelo predictivo actual enfrenta serias limitaciones para identificar correctamente a las personas con discapacidad, debido al notable desbalance en los datos disponibles, donde la mayoría de las observaciones pertenecen a la categoría "No aplica". Esta situación subraya la necesidad de:</a:t>
            </a:r>
            <a:endParaRPr sz="1800">
              <a:solidFill>
                <a:schemeClr val="dk1"/>
              </a:solidFill>
            </a:endParaRPr>
          </a:p>
          <a:p>
            <a:pPr indent="0" lvl="0" marL="0" rtl="0" algn="l">
              <a:lnSpc>
                <a:spcPct val="115000"/>
              </a:lnSpc>
              <a:spcBef>
                <a:spcPts val="1200"/>
              </a:spcBef>
              <a:spcAft>
                <a:spcPts val="0"/>
              </a:spcAft>
              <a:buNone/>
            </a:pPr>
            <a:r>
              <a:rPr b="1" lang="en-US" sz="1800">
                <a:solidFill>
                  <a:schemeClr val="dk1"/>
                </a:solidFill>
              </a:rPr>
              <a:t>Mejorar la calidad de los datos</a:t>
            </a:r>
            <a:r>
              <a:rPr lang="en-US" sz="1800">
                <a:solidFill>
                  <a:schemeClr val="dk1"/>
                </a:solidFill>
              </a:rPr>
              <a:t>, recopilando información más específica y representativa de las personas con discapacidad.</a:t>
            </a:r>
            <a:endParaRPr sz="1800">
              <a:solidFill>
                <a:schemeClr val="dk1"/>
              </a:solidFill>
            </a:endParaRPr>
          </a:p>
          <a:p>
            <a:pPr indent="0" lvl="0" marL="0" rtl="0" algn="l">
              <a:lnSpc>
                <a:spcPct val="115000"/>
              </a:lnSpc>
              <a:spcBef>
                <a:spcPts val="1200"/>
              </a:spcBef>
              <a:spcAft>
                <a:spcPts val="0"/>
              </a:spcAft>
              <a:buNone/>
            </a:pPr>
            <a:r>
              <a:rPr b="1" lang="en-US" sz="1800">
                <a:solidFill>
                  <a:schemeClr val="dk1"/>
                </a:solidFill>
              </a:rPr>
              <a:t>Aumentar la cantidad de datos disponibles</a:t>
            </a:r>
            <a:r>
              <a:rPr lang="en-US" sz="1800">
                <a:solidFill>
                  <a:schemeClr val="dk1"/>
                </a:solidFill>
              </a:rPr>
              <a:t> para equilibrar las proporciones entre las distintas categorías.</a:t>
            </a:r>
            <a:endParaRPr sz="1800">
              <a:solidFill>
                <a:schemeClr val="dk1"/>
              </a:solidFill>
            </a:endParaRPr>
          </a:p>
          <a:p>
            <a:pPr indent="0" lvl="0" marL="0" rtl="0" algn="l">
              <a:lnSpc>
                <a:spcPct val="115000"/>
              </a:lnSpc>
              <a:spcBef>
                <a:spcPts val="1200"/>
              </a:spcBef>
              <a:spcAft>
                <a:spcPts val="1200"/>
              </a:spcAft>
              <a:buNone/>
            </a:pPr>
            <a:r>
              <a:rPr lang="en-US" sz="1800">
                <a:solidFill>
                  <a:schemeClr val="dk1"/>
                </a:solidFill>
              </a:rPr>
              <a:t>Estas acciones no solo mejorarían el rendimiento del modelo, sino que también garantizarían que sus resultados sean más precisos e inclusivos. Esto es crucial en contextos donde la identificación precisa tiene un impacto significativo en la toma de decisiones.</a:t>
            </a:r>
            <a:endParaRPr b="1"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A screenshot of a computer&#10;&#10;Description automatically generated" id="92" name="Google Shape;92;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3" name="Google Shape;93;p2"/>
          <p:cNvSpPr txBox="1"/>
          <p:nvPr/>
        </p:nvSpPr>
        <p:spPr>
          <a:xfrm>
            <a:off x="4666850" y="207850"/>
            <a:ext cx="20808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chemeClr val="dk1"/>
                </a:solidFill>
                <a:latin typeface="Arial"/>
                <a:ea typeface="Arial"/>
                <a:cs typeface="Arial"/>
                <a:sym typeface="Arial"/>
              </a:rPr>
              <a:t>Introducción</a:t>
            </a:r>
            <a:endParaRPr sz="2300">
              <a:solidFill>
                <a:schemeClr val="dk1"/>
              </a:solidFill>
              <a:latin typeface="Calibri"/>
              <a:ea typeface="Calibri"/>
              <a:cs typeface="Calibri"/>
              <a:sym typeface="Calibri"/>
            </a:endParaRPr>
          </a:p>
        </p:txBody>
      </p:sp>
      <p:sp>
        <p:nvSpPr>
          <p:cNvPr id="94" name="Google Shape;94;p2"/>
          <p:cNvSpPr txBox="1"/>
          <p:nvPr/>
        </p:nvSpPr>
        <p:spPr>
          <a:xfrm>
            <a:off x="776900" y="2086325"/>
            <a:ext cx="5751300" cy="284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La salud mental infantil en Manizales es crucial pero subestimada. Factores como el entorno familiar, la socioeconomía y el estrés escolar influyen en su bienestar. Este proyecto usa Machine Learning para detectar señales de alerta, analizando datos del SIMAT para identificar patrones de riesgo y permitir intervenciones oportunas</a:t>
            </a:r>
            <a:r>
              <a:rPr lang="en-US" sz="2600"/>
              <a:t>.</a:t>
            </a:r>
            <a:endParaRPr sz="2600"/>
          </a:p>
        </p:txBody>
      </p:sp>
      <p:pic>
        <p:nvPicPr>
          <p:cNvPr id="95" name="Google Shape;95;p2"/>
          <p:cNvPicPr preferRelativeResize="0"/>
          <p:nvPr/>
        </p:nvPicPr>
        <p:blipFill>
          <a:blip r:embed="rId4">
            <a:alphaModFix/>
          </a:blip>
          <a:stretch>
            <a:fillRect/>
          </a:stretch>
        </p:blipFill>
        <p:spPr>
          <a:xfrm>
            <a:off x="6863599" y="1283299"/>
            <a:ext cx="3748125" cy="38272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A screenshot of a computer&#10;&#10;Description automatically generated" id="236" name="Google Shape;236;p9"/>
          <p:cNvPicPr preferRelativeResize="0"/>
          <p:nvPr/>
        </p:nvPicPr>
        <p:blipFill rotWithShape="1">
          <a:blip r:embed="rId3">
            <a:alphaModFix/>
          </a:blip>
          <a:srcRect b="0" l="0" r="0" t="0"/>
          <a:stretch/>
        </p:blipFill>
        <p:spPr>
          <a:xfrm>
            <a:off x="0" y="-323850"/>
            <a:ext cx="12024350" cy="7277099"/>
          </a:xfrm>
          <a:prstGeom prst="rect">
            <a:avLst/>
          </a:prstGeom>
          <a:noFill/>
          <a:ln>
            <a:noFill/>
          </a:ln>
        </p:spPr>
      </p:pic>
      <p:sp>
        <p:nvSpPr>
          <p:cNvPr id="237" name="Google Shape;237;p9"/>
          <p:cNvSpPr txBox="1"/>
          <p:nvPr/>
        </p:nvSpPr>
        <p:spPr>
          <a:xfrm>
            <a:off x="5402351" y="304050"/>
            <a:ext cx="1592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rPr>
              <a:t>I</a:t>
            </a:r>
            <a:r>
              <a:rPr b="1" lang="en-US" sz="2000">
                <a:solidFill>
                  <a:schemeClr val="dk1"/>
                </a:solidFill>
                <a:latin typeface="Arial"/>
                <a:ea typeface="Arial"/>
                <a:cs typeface="Arial"/>
                <a:sym typeface="Arial"/>
              </a:rPr>
              <a:t>mpacto</a:t>
            </a:r>
            <a:r>
              <a:rPr b="1" lang="en-US" sz="2000">
                <a:solidFill>
                  <a:schemeClr val="dk1"/>
                </a:solidFill>
              </a:rPr>
              <a:t> </a:t>
            </a:r>
            <a:endParaRPr sz="2000">
              <a:solidFill>
                <a:schemeClr val="dk1"/>
              </a:solidFill>
              <a:latin typeface="Calibri"/>
              <a:ea typeface="Calibri"/>
              <a:cs typeface="Calibri"/>
              <a:sym typeface="Calibri"/>
            </a:endParaRPr>
          </a:p>
        </p:txBody>
      </p:sp>
      <p:pic>
        <p:nvPicPr>
          <p:cNvPr id="238" name="Google Shape;238;p9"/>
          <p:cNvPicPr preferRelativeResize="0"/>
          <p:nvPr/>
        </p:nvPicPr>
        <p:blipFill>
          <a:blip r:embed="rId4">
            <a:alphaModFix/>
          </a:blip>
          <a:stretch>
            <a:fillRect/>
          </a:stretch>
        </p:blipFill>
        <p:spPr>
          <a:xfrm>
            <a:off x="8684201" y="208500"/>
            <a:ext cx="2731200" cy="2658720"/>
          </a:xfrm>
          <a:prstGeom prst="rect">
            <a:avLst/>
          </a:prstGeom>
          <a:noFill/>
          <a:ln>
            <a:noFill/>
          </a:ln>
        </p:spPr>
      </p:pic>
      <p:sp>
        <p:nvSpPr>
          <p:cNvPr id="239" name="Google Shape;239;p9"/>
          <p:cNvSpPr txBox="1"/>
          <p:nvPr/>
        </p:nvSpPr>
        <p:spPr>
          <a:xfrm>
            <a:off x="323850" y="818550"/>
            <a:ext cx="7833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El desarrollo del modelo de aprendizaje automático para la detección de señales de alerta en problemas asociados a la salud mental en la población infantil escolar de Manizales puede tener un impacto significativo.</a:t>
            </a:r>
            <a:endParaRPr sz="2000"/>
          </a:p>
        </p:txBody>
      </p:sp>
      <p:sp>
        <p:nvSpPr>
          <p:cNvPr id="240" name="Google Shape;240;p9"/>
          <p:cNvSpPr/>
          <p:nvPr/>
        </p:nvSpPr>
        <p:spPr>
          <a:xfrm>
            <a:off x="8157150" y="3432800"/>
            <a:ext cx="3505200" cy="184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100">
                <a:solidFill>
                  <a:schemeClr val="dk1"/>
                </a:solidFill>
              </a:rPr>
              <a:t>I</a:t>
            </a:r>
            <a:r>
              <a:rPr b="1" lang="en-US" sz="1100">
                <a:solidFill>
                  <a:schemeClr val="dk1"/>
                </a:solidFill>
              </a:rPr>
              <a:t>ntervención Temprana:</a:t>
            </a:r>
            <a:endParaRPr b="1"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El modelo permitirá identificar a los estudiantes que podrían estar en riesgo de desarrollar problemas de salud mental, lo que posibilita implementar intervenciones oportunas y preventivas.Esto reduciría el progreso de estos problemas, promoviendo el bienestar integral de la población infantil.</a:t>
            </a:r>
            <a:endParaRPr sz="1100">
              <a:solidFill>
                <a:schemeClr val="dk1"/>
              </a:solidFill>
            </a:endParaRPr>
          </a:p>
        </p:txBody>
      </p:sp>
      <p:sp>
        <p:nvSpPr>
          <p:cNvPr id="241" name="Google Shape;241;p9"/>
          <p:cNvSpPr/>
          <p:nvPr/>
        </p:nvSpPr>
        <p:spPr>
          <a:xfrm>
            <a:off x="4798725" y="4033100"/>
            <a:ext cx="2876700" cy="184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100">
                <a:solidFill>
                  <a:schemeClr val="dk1"/>
                </a:solidFill>
              </a:rPr>
              <a:t>Optimización de Recursos:</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Facilita a las instituciones educativas y de salud priorizar recursos y esfuerzos hacia los estudiantes con mayor riesgo.</a:t>
            </a: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Reduce los costos asociados a diagnósticos tardíos o tratamientos más complejos.</a:t>
            </a:r>
            <a:endParaRPr sz="1100">
              <a:solidFill>
                <a:schemeClr val="dk1"/>
              </a:solidFill>
            </a:endParaRPr>
          </a:p>
        </p:txBody>
      </p:sp>
      <p:sp>
        <p:nvSpPr>
          <p:cNvPr id="242" name="Google Shape;242;p9"/>
          <p:cNvSpPr/>
          <p:nvPr/>
        </p:nvSpPr>
        <p:spPr>
          <a:xfrm>
            <a:off x="1710300" y="4277750"/>
            <a:ext cx="2606700" cy="172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100">
                <a:solidFill>
                  <a:schemeClr val="dk1"/>
                </a:solidFill>
              </a:rPr>
              <a:t>Mejorar la Calidad Educativa:</a:t>
            </a:r>
            <a:endParaRPr b="1"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Al abordar aspectos de salud mental, se favorece un entorno de aprendizaje más saludable y productivo, incrementando la participación y el desempeño académico.</a:t>
            </a:r>
            <a:endParaRPr sz="1100">
              <a:solidFill>
                <a:schemeClr val="dk1"/>
              </a:solidFill>
            </a:endParaRPr>
          </a:p>
        </p:txBody>
      </p:sp>
      <p:sp>
        <p:nvSpPr>
          <p:cNvPr id="243" name="Google Shape;243;p9"/>
          <p:cNvSpPr/>
          <p:nvPr/>
        </p:nvSpPr>
        <p:spPr>
          <a:xfrm>
            <a:off x="831300" y="2185400"/>
            <a:ext cx="3096900" cy="184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100">
                <a:solidFill>
                  <a:schemeClr val="dk1"/>
                </a:solidFill>
              </a:rPr>
              <a:t>Sensibilización y Políticas Públicas:</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Los datos generados pueden servir como evidencia para sensibilizar a la comunidad educativa y las autoridades.</a:t>
            </a: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Puede inspirar políticas públicas que prioricen la salud mental en programas escolares.</a:t>
            </a:r>
            <a:endParaRPr>
              <a:latin typeface="Calibri"/>
              <a:ea typeface="Calibri"/>
              <a:cs typeface="Calibri"/>
              <a:sym typeface="Calibri"/>
            </a:endParaRPr>
          </a:p>
        </p:txBody>
      </p:sp>
      <p:sp>
        <p:nvSpPr>
          <p:cNvPr id="244" name="Google Shape;244;p9"/>
          <p:cNvSpPr/>
          <p:nvPr/>
        </p:nvSpPr>
        <p:spPr>
          <a:xfrm>
            <a:off x="4798725" y="2257350"/>
            <a:ext cx="2731200" cy="137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100">
                <a:solidFill>
                  <a:schemeClr val="dk1"/>
                </a:solidFill>
              </a:rPr>
              <a:t>Personalización del Apoyo:</a:t>
            </a:r>
            <a:endParaRPr b="1"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Con un enfoque basado en datos, las intervenciones pueden adaptarse a las necesidades específicas de cada niño, mejorando así su efectividad.</a:t>
            </a:r>
            <a:endParaRPr sz="2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A screenshot of a computer&#10;&#10;Description automatically generated" id="249" name="Google Shape;249;g340cc0ecb17_3_9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0" name="Google Shape;250;g340cc0ecb17_3_92"/>
          <p:cNvSpPr txBox="1"/>
          <p:nvPr/>
        </p:nvSpPr>
        <p:spPr>
          <a:xfrm>
            <a:off x="4042349" y="2894850"/>
            <a:ext cx="5924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rPr>
              <a:t>Líneas Futuras de Investigación y Aplicación</a:t>
            </a:r>
            <a:endParaRPr sz="2000">
              <a:solidFill>
                <a:schemeClr val="dk1"/>
              </a:solidFill>
              <a:latin typeface="Calibri"/>
              <a:ea typeface="Calibri"/>
              <a:cs typeface="Calibri"/>
              <a:sym typeface="Calibri"/>
            </a:endParaRPr>
          </a:p>
        </p:txBody>
      </p:sp>
      <p:sp>
        <p:nvSpPr>
          <p:cNvPr id="251" name="Google Shape;251;g340cc0ecb17_3_92"/>
          <p:cNvSpPr/>
          <p:nvPr/>
        </p:nvSpPr>
        <p:spPr>
          <a:xfrm>
            <a:off x="5480700" y="179075"/>
            <a:ext cx="2505000" cy="1562100"/>
          </a:xfrm>
          <a:prstGeom prst="wedgeRoundRectCallout">
            <a:avLst>
              <a:gd fmla="val -46875" name="adj1"/>
              <a:gd fmla="val 12073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100">
                <a:solidFill>
                  <a:schemeClr val="dk1"/>
                </a:solidFill>
              </a:rPr>
              <a:t>Adaptación a Contextos Sociales Diversos:</a:t>
            </a:r>
            <a:endParaRPr b="1"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Desde diferentes regiones y niveles socioeconómicos, analizando cómo las características sociales influyen en los patrones detectados.</a:t>
            </a:r>
            <a:endParaRPr b="1" sz="1200">
              <a:solidFill>
                <a:schemeClr val="dk1"/>
              </a:solidFill>
            </a:endParaRPr>
          </a:p>
        </p:txBody>
      </p:sp>
      <p:sp>
        <p:nvSpPr>
          <p:cNvPr id="252" name="Google Shape;252;g340cc0ecb17_3_92"/>
          <p:cNvSpPr/>
          <p:nvPr/>
        </p:nvSpPr>
        <p:spPr>
          <a:xfrm>
            <a:off x="2023100" y="179075"/>
            <a:ext cx="3048000" cy="1562100"/>
          </a:xfrm>
          <a:prstGeom prst="wedgeRoundRectCallout">
            <a:avLst>
              <a:gd fmla="val 38750" name="adj1"/>
              <a:gd fmla="val 12317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200">
                <a:solidFill>
                  <a:schemeClr val="dk1"/>
                </a:solidFill>
              </a:rPr>
              <a:t>Ampliación de la Base de Datos:</a:t>
            </a:r>
            <a:endParaRPr b="1" sz="1200">
              <a:solidFill>
                <a:schemeClr val="dk1"/>
              </a:solidFill>
            </a:endParaRPr>
          </a:p>
          <a:p>
            <a:pPr indent="0" lvl="0" marL="0" rtl="0" algn="l">
              <a:lnSpc>
                <a:spcPct val="115000"/>
              </a:lnSpc>
              <a:spcBef>
                <a:spcPts val="1200"/>
              </a:spcBef>
              <a:spcAft>
                <a:spcPts val="1200"/>
              </a:spcAft>
              <a:buNone/>
            </a:pPr>
            <a:r>
              <a:rPr lang="en-US" sz="1200">
                <a:solidFill>
                  <a:schemeClr val="dk1"/>
                </a:solidFill>
              </a:rPr>
              <a:t>Integrar más datos demográficos, conductuales y académicos para aumentar la precisión y la aplicabilidad del modelo en otros contextos.</a:t>
            </a:r>
            <a:endParaRPr sz="1200">
              <a:solidFill>
                <a:schemeClr val="dk1"/>
              </a:solidFill>
            </a:endParaRPr>
          </a:p>
        </p:txBody>
      </p:sp>
      <p:sp>
        <p:nvSpPr>
          <p:cNvPr id="253" name="Google Shape;253;g340cc0ecb17_3_92"/>
          <p:cNvSpPr/>
          <p:nvPr/>
        </p:nvSpPr>
        <p:spPr>
          <a:xfrm>
            <a:off x="270500" y="1999500"/>
            <a:ext cx="2324100" cy="1562100"/>
          </a:xfrm>
          <a:prstGeom prst="wedgeRoundRectCallout">
            <a:avLst>
              <a:gd fmla="val 111475" name="adj1"/>
              <a:gd fmla="val 53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Aplicación Multimodal:</a:t>
            </a:r>
            <a:endParaRPr b="1"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I</a:t>
            </a:r>
            <a:r>
              <a:rPr lang="en-US" sz="1100">
                <a:solidFill>
                  <a:schemeClr val="dk1"/>
                </a:solidFill>
              </a:rPr>
              <a:t>ncorporar</a:t>
            </a:r>
            <a:r>
              <a:rPr lang="en-US" sz="1100">
                <a:solidFill>
                  <a:schemeClr val="dk1"/>
                </a:solidFill>
              </a:rPr>
              <a:t> datos de diferentes fuentes, como análisis de voz, texto o imágenes, para identificar señales emocionales o conductuales más complejas.</a:t>
            </a:r>
            <a:endParaRPr b="1" sz="1100">
              <a:solidFill>
                <a:schemeClr val="dk1"/>
              </a:solidFill>
            </a:endParaRPr>
          </a:p>
        </p:txBody>
      </p:sp>
      <p:sp>
        <p:nvSpPr>
          <p:cNvPr id="254" name="Google Shape;254;g340cc0ecb17_3_92"/>
          <p:cNvSpPr/>
          <p:nvPr/>
        </p:nvSpPr>
        <p:spPr>
          <a:xfrm>
            <a:off x="822950" y="4655825"/>
            <a:ext cx="3943200" cy="1009800"/>
          </a:xfrm>
          <a:prstGeom prst="wedgeRoundRectCallout">
            <a:avLst>
              <a:gd fmla="val 33095" name="adj1"/>
              <a:gd fmla="val -18205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Desarrollo de Herramientas Digitales:</a:t>
            </a:r>
            <a:endParaRPr b="1"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Crear aplicaciones o plataformas digitales que permitan a los docentes y psicólogos escolares interactuar con el modelo y recibir recomendaciones prácticas.</a:t>
            </a:r>
            <a:endParaRPr b="1" sz="1100">
              <a:solidFill>
                <a:schemeClr val="dk1"/>
              </a:solidFill>
            </a:endParaRPr>
          </a:p>
        </p:txBody>
      </p:sp>
      <p:sp>
        <p:nvSpPr>
          <p:cNvPr id="255" name="Google Shape;255;g340cc0ecb17_3_92"/>
          <p:cNvSpPr/>
          <p:nvPr/>
        </p:nvSpPr>
        <p:spPr>
          <a:xfrm>
            <a:off x="5185400" y="4808225"/>
            <a:ext cx="3048000" cy="1009800"/>
          </a:xfrm>
          <a:prstGeom prst="wedgeRoundRectCallout">
            <a:avLst>
              <a:gd fmla="val -30000" name="adj1"/>
              <a:gd fmla="val -19526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Estudio a Largo Plazo:</a:t>
            </a:r>
            <a:endParaRPr b="1"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Evaluar el impacto del modelo en la salud mental de los estudiantes y el entorno escolar con un enfoque longitudinal.</a:t>
            </a:r>
            <a:endParaRPr b="1" sz="1100">
              <a:solidFill>
                <a:schemeClr val="dk1"/>
              </a:solidFill>
            </a:endParaRPr>
          </a:p>
        </p:txBody>
      </p:sp>
      <p:sp>
        <p:nvSpPr>
          <p:cNvPr id="256" name="Google Shape;256;g340cc0ecb17_3_92"/>
          <p:cNvSpPr/>
          <p:nvPr/>
        </p:nvSpPr>
        <p:spPr>
          <a:xfrm>
            <a:off x="8823950" y="4103225"/>
            <a:ext cx="3048000" cy="1714800"/>
          </a:xfrm>
          <a:prstGeom prst="wedgeRoundRectCallout">
            <a:avLst>
              <a:gd fmla="val -98750" name="adj1"/>
              <a:gd fmla="val -8777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Integración con Tecnologías Emergentes:</a:t>
            </a:r>
            <a:endParaRPr b="1"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Explorar la combinación del modelo con tecnologías como Internet de las Cosas (IoT) para monitorear comportamientos en tiempo real, o incluso con realidad aumentada en entornos educativos.</a:t>
            </a:r>
            <a:endParaRPr b="1" sz="1100">
              <a:solidFill>
                <a:schemeClr val="dk1"/>
              </a:solidFill>
            </a:endParaRPr>
          </a:p>
        </p:txBody>
      </p:sp>
      <p:sp>
        <p:nvSpPr>
          <p:cNvPr id="257" name="Google Shape;257;g340cc0ecb17_3_92"/>
          <p:cNvSpPr/>
          <p:nvPr/>
        </p:nvSpPr>
        <p:spPr>
          <a:xfrm>
            <a:off x="8919200" y="864725"/>
            <a:ext cx="2685900" cy="1348800"/>
          </a:xfrm>
          <a:prstGeom prst="wedgeRoundRectCallout">
            <a:avLst>
              <a:gd fmla="val -99648" name="adj1"/>
              <a:gd fmla="val 966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Enfoque Ético y de Privacidad:</a:t>
            </a:r>
            <a:endParaRPr b="1"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Profundizar en protocolos que aseguren un uso ético de los datos y garanticen la privacidad de los estudiantes.</a:t>
            </a:r>
            <a:endParaRPr b="1"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A screenshot of a computer&#10;&#10;Description automatically generated" id="262" name="Google Shape;262;g340cc0ecb17_3_134"/>
          <p:cNvPicPr preferRelativeResize="0"/>
          <p:nvPr/>
        </p:nvPicPr>
        <p:blipFill rotWithShape="1">
          <a:blip r:embed="rId3">
            <a:alphaModFix/>
          </a:blip>
          <a:srcRect b="0" l="0" r="0" t="0"/>
          <a:stretch/>
        </p:blipFill>
        <p:spPr>
          <a:xfrm>
            <a:off x="0" y="-190500"/>
            <a:ext cx="12192000" cy="7048501"/>
          </a:xfrm>
          <a:prstGeom prst="rect">
            <a:avLst/>
          </a:prstGeom>
          <a:noFill/>
          <a:ln>
            <a:noFill/>
          </a:ln>
        </p:spPr>
      </p:pic>
      <p:pic>
        <p:nvPicPr>
          <p:cNvPr id="263" name="Google Shape;263;g340cc0ecb17_3_134"/>
          <p:cNvPicPr preferRelativeResize="0"/>
          <p:nvPr/>
        </p:nvPicPr>
        <p:blipFill>
          <a:blip r:embed="rId4">
            <a:alphaModFix/>
          </a:blip>
          <a:stretch>
            <a:fillRect/>
          </a:stretch>
        </p:blipFill>
        <p:spPr>
          <a:xfrm>
            <a:off x="757244" y="1176344"/>
            <a:ext cx="3185750" cy="3167050"/>
          </a:xfrm>
          <a:prstGeom prst="rect">
            <a:avLst/>
          </a:prstGeom>
          <a:noFill/>
          <a:ln>
            <a:noFill/>
          </a:ln>
        </p:spPr>
      </p:pic>
      <p:sp>
        <p:nvSpPr>
          <p:cNvPr id="264" name="Google Shape;264;g340cc0ecb17_3_134"/>
          <p:cNvSpPr txBox="1"/>
          <p:nvPr/>
        </p:nvSpPr>
        <p:spPr>
          <a:xfrm>
            <a:off x="4286250" y="523825"/>
            <a:ext cx="7623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Este modelo no solo tiene el potencial de transformar la manera en que se aborda la salud mental infantil en las escuelas de Manizales, sino que también puede ser pionero en crear un estándar replicable en otras ciudades o países. Las líneas futuras de investigación y desarrollo lo posicionan como una herramienta esencial para construir comunidades escolares más inclusivas, sanas y resilientes.</a:t>
            </a:r>
            <a:endParaRPr sz="2000"/>
          </a:p>
        </p:txBody>
      </p:sp>
      <p:pic>
        <p:nvPicPr>
          <p:cNvPr id="265" name="Google Shape;265;g340cc0ecb17_3_134"/>
          <p:cNvPicPr preferRelativeResize="0"/>
          <p:nvPr/>
        </p:nvPicPr>
        <p:blipFill>
          <a:blip r:embed="rId5">
            <a:alphaModFix/>
          </a:blip>
          <a:stretch>
            <a:fillRect/>
          </a:stretch>
        </p:blipFill>
        <p:spPr>
          <a:xfrm>
            <a:off x="7697154" y="2863525"/>
            <a:ext cx="3107997" cy="306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A screenshot of a computer&#10;&#10;Description automatically generated" id="100" name="Google Shape;100;p3"/>
          <p:cNvPicPr preferRelativeResize="0"/>
          <p:nvPr/>
        </p:nvPicPr>
        <p:blipFill rotWithShape="1">
          <a:blip r:embed="rId3">
            <a:alphaModFix/>
          </a:blip>
          <a:srcRect b="0" l="0" r="0" t="0"/>
          <a:stretch/>
        </p:blipFill>
        <p:spPr>
          <a:xfrm>
            <a:off x="-63800" y="0"/>
            <a:ext cx="12192000" cy="6858000"/>
          </a:xfrm>
          <a:prstGeom prst="rect">
            <a:avLst/>
          </a:prstGeom>
          <a:noFill/>
          <a:ln>
            <a:noFill/>
          </a:ln>
        </p:spPr>
      </p:pic>
      <p:sp>
        <p:nvSpPr>
          <p:cNvPr id="101" name="Google Shape;101;p3"/>
          <p:cNvSpPr txBox="1"/>
          <p:nvPr/>
        </p:nvSpPr>
        <p:spPr>
          <a:xfrm>
            <a:off x="3713574" y="134675"/>
            <a:ext cx="55677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chemeClr val="dk1"/>
                </a:solidFill>
              </a:rPr>
              <a:t>Planteamiento de</a:t>
            </a:r>
            <a:r>
              <a:rPr b="1" lang="en-US" sz="2300">
                <a:solidFill>
                  <a:schemeClr val="dk1"/>
                </a:solidFill>
              </a:rPr>
              <a:t>l problem</a:t>
            </a:r>
            <a:r>
              <a:rPr b="1" lang="en-US" sz="2300">
                <a:solidFill>
                  <a:schemeClr val="dk1"/>
                </a:solidFill>
              </a:rPr>
              <a:t>a</a:t>
            </a:r>
            <a:endParaRPr b="1" sz="2300">
              <a:solidFill>
                <a:schemeClr val="dk1"/>
              </a:solidFill>
            </a:endParaRPr>
          </a:p>
        </p:txBody>
      </p:sp>
      <p:sp>
        <p:nvSpPr>
          <p:cNvPr id="102" name="Google Shape;102;p3"/>
          <p:cNvSpPr txBox="1"/>
          <p:nvPr/>
        </p:nvSpPr>
        <p:spPr>
          <a:xfrm>
            <a:off x="1850100" y="1766700"/>
            <a:ext cx="4979100" cy="332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lang="en-US" sz="2000">
                <a:solidFill>
                  <a:schemeClr val="dk1"/>
                </a:solidFill>
              </a:rPr>
              <a:t>La salud mental infantil en Manizales enfrenta desafíos en su detección temprana. Trastornos como </a:t>
            </a:r>
            <a:r>
              <a:rPr b="1" lang="en-US" sz="2000">
                <a:solidFill>
                  <a:schemeClr val="dk1"/>
                </a:solidFill>
              </a:rPr>
              <a:t>ansiedad</a:t>
            </a:r>
            <a:r>
              <a:rPr lang="en-US" sz="2000">
                <a:solidFill>
                  <a:schemeClr val="dk1"/>
                </a:solidFill>
              </a:rPr>
              <a:t>, </a:t>
            </a:r>
            <a:r>
              <a:rPr b="1" lang="en-US" sz="2000">
                <a:solidFill>
                  <a:schemeClr val="dk1"/>
                </a:solidFill>
              </a:rPr>
              <a:t>depresión y TDAH </a:t>
            </a:r>
            <a:r>
              <a:rPr lang="en-US" sz="2000">
                <a:solidFill>
                  <a:schemeClr val="dk1"/>
                </a:solidFill>
              </a:rPr>
              <a:t>afectan el ámbito escolar. Este proyecto utiliza Machine Learning para analizar datos y predecir riesgos, permitiendo</a:t>
            </a:r>
            <a:r>
              <a:rPr b="1" lang="en-US" sz="2000">
                <a:solidFill>
                  <a:schemeClr val="dk1"/>
                </a:solidFill>
              </a:rPr>
              <a:t> intervenciones oportunas</a:t>
            </a:r>
            <a:r>
              <a:rPr lang="en-US" sz="2000">
                <a:solidFill>
                  <a:schemeClr val="dk1"/>
                </a:solidFill>
              </a:rPr>
              <a:t> para mejorar el bienestar emocional y académico.</a:t>
            </a:r>
            <a:endParaRPr sz="2600"/>
          </a:p>
        </p:txBody>
      </p:sp>
      <p:pic>
        <p:nvPicPr>
          <p:cNvPr id="103" name="Google Shape;103;p3"/>
          <p:cNvPicPr preferRelativeResize="0"/>
          <p:nvPr/>
        </p:nvPicPr>
        <p:blipFill>
          <a:blip r:embed="rId4">
            <a:alphaModFix/>
          </a:blip>
          <a:stretch>
            <a:fillRect/>
          </a:stretch>
        </p:blipFill>
        <p:spPr>
          <a:xfrm>
            <a:off x="7717900" y="1752600"/>
            <a:ext cx="3390900" cy="335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A screenshot of a computer&#10;&#10;Description automatically generated" id="108" name="Google Shape;108;p5"/>
          <p:cNvPicPr preferRelativeResize="0"/>
          <p:nvPr/>
        </p:nvPicPr>
        <p:blipFill rotWithShape="1">
          <a:blip r:embed="rId3">
            <a:alphaModFix/>
          </a:blip>
          <a:srcRect b="0" l="0" r="0" t="0"/>
          <a:stretch/>
        </p:blipFill>
        <p:spPr>
          <a:xfrm>
            <a:off x="-67075" y="-178625"/>
            <a:ext cx="12192000" cy="6858000"/>
          </a:xfrm>
          <a:prstGeom prst="rect">
            <a:avLst/>
          </a:prstGeom>
          <a:noFill/>
          <a:ln>
            <a:noFill/>
          </a:ln>
        </p:spPr>
      </p:pic>
      <p:sp>
        <p:nvSpPr>
          <p:cNvPr id="109" name="Google Shape;109;p5"/>
          <p:cNvSpPr txBox="1"/>
          <p:nvPr/>
        </p:nvSpPr>
        <p:spPr>
          <a:xfrm>
            <a:off x="4943524" y="317150"/>
            <a:ext cx="2170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rPr>
              <a:t>J</a:t>
            </a:r>
            <a:r>
              <a:rPr b="1" lang="en-US" sz="2000">
                <a:solidFill>
                  <a:schemeClr val="dk1"/>
                </a:solidFill>
                <a:latin typeface="Arial"/>
                <a:ea typeface="Arial"/>
                <a:cs typeface="Arial"/>
                <a:sym typeface="Arial"/>
              </a:rPr>
              <a:t>ustificación </a:t>
            </a:r>
            <a:endParaRPr sz="2000">
              <a:solidFill>
                <a:schemeClr val="dk1"/>
              </a:solidFill>
              <a:latin typeface="Calibri"/>
              <a:ea typeface="Calibri"/>
              <a:cs typeface="Calibri"/>
              <a:sym typeface="Calibri"/>
            </a:endParaRPr>
          </a:p>
        </p:txBody>
      </p:sp>
      <p:sp>
        <p:nvSpPr>
          <p:cNvPr id="110" name="Google Shape;110;p5"/>
          <p:cNvSpPr txBox="1"/>
          <p:nvPr/>
        </p:nvSpPr>
        <p:spPr>
          <a:xfrm>
            <a:off x="5808300" y="1174425"/>
            <a:ext cx="5784900" cy="36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2200"/>
              <a:t>La salud mental infantil impacta el desarrollo y rendimiento escolar, pero su detección es limitada en Manizales. Este proyecto usa Machine Learning para identificar señales de alerta mediante el análisis de datos escolares. Así, facilita intervenciones tempranas, optimiza recursos en salud pública y promueve un entorno escolar saludable.</a:t>
            </a:r>
            <a:endParaRPr sz="2000"/>
          </a:p>
        </p:txBody>
      </p:sp>
      <p:pic>
        <p:nvPicPr>
          <p:cNvPr id="111" name="Google Shape;111;p5"/>
          <p:cNvPicPr preferRelativeResize="0"/>
          <p:nvPr/>
        </p:nvPicPr>
        <p:blipFill>
          <a:blip r:embed="rId4">
            <a:alphaModFix/>
          </a:blip>
          <a:stretch>
            <a:fillRect/>
          </a:stretch>
        </p:blipFill>
        <p:spPr>
          <a:xfrm>
            <a:off x="929000" y="942800"/>
            <a:ext cx="4408725" cy="446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A screenshot of a computer&#10;&#10;Description automatically generated" id="116" name="Google Shape;116;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7" name="Google Shape;117;p6"/>
          <p:cNvSpPr txBox="1"/>
          <p:nvPr/>
        </p:nvSpPr>
        <p:spPr>
          <a:xfrm>
            <a:off x="4624553" y="1333891"/>
            <a:ext cx="6094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Alcance</a:t>
            </a:r>
            <a:r>
              <a:rPr b="1" lang="en-US" sz="2000">
                <a:solidFill>
                  <a:schemeClr val="dk1"/>
                </a:solidFill>
                <a:latin typeface="Arial"/>
                <a:ea typeface="Arial"/>
                <a:cs typeface="Arial"/>
                <a:sym typeface="Arial"/>
              </a:rPr>
              <a:t> </a:t>
            </a:r>
            <a:endParaRPr sz="2000">
              <a:solidFill>
                <a:schemeClr val="dk1"/>
              </a:solidFill>
              <a:latin typeface="Calibri"/>
              <a:ea typeface="Calibri"/>
              <a:cs typeface="Calibri"/>
              <a:sym typeface="Calibri"/>
            </a:endParaRPr>
          </a:p>
        </p:txBody>
      </p:sp>
      <p:sp>
        <p:nvSpPr>
          <p:cNvPr id="118" name="Google Shape;118;p6"/>
          <p:cNvSpPr txBox="1"/>
          <p:nvPr/>
        </p:nvSpPr>
        <p:spPr>
          <a:xfrm>
            <a:off x="3943350" y="2268875"/>
            <a:ext cx="667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119" name="Google Shape;119;p6"/>
          <p:cNvPicPr preferRelativeResize="0"/>
          <p:nvPr/>
        </p:nvPicPr>
        <p:blipFill>
          <a:blip r:embed="rId4">
            <a:alphaModFix/>
          </a:blip>
          <a:stretch>
            <a:fillRect/>
          </a:stretch>
        </p:blipFill>
        <p:spPr>
          <a:xfrm>
            <a:off x="340925" y="1855625"/>
            <a:ext cx="11083474" cy="383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A screenshot of a computer&#10;&#10;Description automatically generated" id="124" name="Google Shape;124;p4"/>
          <p:cNvPicPr preferRelativeResize="0"/>
          <p:nvPr/>
        </p:nvPicPr>
        <p:blipFill rotWithShape="1">
          <a:blip r:embed="rId3">
            <a:alphaModFix/>
          </a:blip>
          <a:srcRect b="0" l="0" r="0" t="0"/>
          <a:stretch/>
        </p:blipFill>
        <p:spPr>
          <a:xfrm>
            <a:off x="0" y="-72650"/>
            <a:ext cx="12192000" cy="6930649"/>
          </a:xfrm>
          <a:prstGeom prst="rect">
            <a:avLst/>
          </a:prstGeom>
          <a:noFill/>
          <a:ln>
            <a:noFill/>
          </a:ln>
        </p:spPr>
      </p:pic>
      <p:sp>
        <p:nvSpPr>
          <p:cNvPr id="125" name="Google Shape;125;p4"/>
          <p:cNvSpPr txBox="1"/>
          <p:nvPr/>
        </p:nvSpPr>
        <p:spPr>
          <a:xfrm>
            <a:off x="4892052" y="76600"/>
            <a:ext cx="2808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rPr>
              <a:t>Objetivo general</a:t>
            </a:r>
            <a:endParaRPr sz="2000">
              <a:solidFill>
                <a:schemeClr val="dk1"/>
              </a:solidFill>
              <a:latin typeface="Calibri"/>
              <a:ea typeface="Calibri"/>
              <a:cs typeface="Calibri"/>
              <a:sym typeface="Calibri"/>
            </a:endParaRPr>
          </a:p>
        </p:txBody>
      </p:sp>
      <p:sp>
        <p:nvSpPr>
          <p:cNvPr id="126" name="Google Shape;126;p4"/>
          <p:cNvSpPr txBox="1"/>
          <p:nvPr/>
        </p:nvSpPr>
        <p:spPr>
          <a:xfrm>
            <a:off x="921000" y="1335125"/>
            <a:ext cx="5868000" cy="3586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200"/>
              </a:spcBef>
              <a:spcAft>
                <a:spcPts val="1200"/>
              </a:spcAft>
              <a:buNone/>
            </a:pPr>
            <a:r>
              <a:rPr lang="en-US" sz="2000">
                <a:solidFill>
                  <a:schemeClr val="dk1"/>
                </a:solidFill>
                <a:latin typeface="Aptos"/>
                <a:ea typeface="Aptos"/>
                <a:cs typeface="Aptos"/>
                <a:sym typeface="Aptos"/>
              </a:rPr>
              <a:t>Desarrollar un modelo de aprendizaje automático (machine learning) que permita identificar y predecir señales de alerta de problemas asociados a la salud mental en niños de la población escolar de Manizales, para promover intervenciones tempranas y adecuadas</a:t>
            </a:r>
            <a:r>
              <a:rPr b="1" lang="en-US" sz="2100">
                <a:solidFill>
                  <a:schemeClr val="dk1"/>
                </a:solidFill>
                <a:latin typeface="Aptos"/>
                <a:ea typeface="Aptos"/>
                <a:cs typeface="Aptos"/>
                <a:sym typeface="Aptos"/>
              </a:rPr>
              <a:t>.</a:t>
            </a:r>
            <a:endParaRPr/>
          </a:p>
        </p:txBody>
      </p:sp>
      <p:pic>
        <p:nvPicPr>
          <p:cNvPr id="127" name="Google Shape;127;p4"/>
          <p:cNvPicPr preferRelativeResize="0"/>
          <p:nvPr/>
        </p:nvPicPr>
        <p:blipFill>
          <a:blip r:embed="rId4">
            <a:alphaModFix/>
          </a:blip>
          <a:stretch>
            <a:fillRect/>
          </a:stretch>
        </p:blipFill>
        <p:spPr>
          <a:xfrm>
            <a:off x="7118950" y="1336550"/>
            <a:ext cx="4057524" cy="411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A screenshot of a computer&#10;&#10;Description automatically generated" id="132" name="Google Shape;132;g340cc0ecb17_1_10"/>
          <p:cNvPicPr preferRelativeResize="0"/>
          <p:nvPr/>
        </p:nvPicPr>
        <p:blipFill rotWithShape="1">
          <a:blip r:embed="rId3">
            <a:alphaModFix/>
          </a:blip>
          <a:srcRect b="0" l="0" r="0" t="0"/>
          <a:stretch/>
        </p:blipFill>
        <p:spPr>
          <a:xfrm>
            <a:off x="0" y="-72650"/>
            <a:ext cx="12192000" cy="6930649"/>
          </a:xfrm>
          <a:prstGeom prst="rect">
            <a:avLst/>
          </a:prstGeom>
          <a:noFill/>
          <a:ln>
            <a:noFill/>
          </a:ln>
        </p:spPr>
      </p:pic>
      <p:sp>
        <p:nvSpPr>
          <p:cNvPr id="133" name="Google Shape;133;g340cc0ecb17_1_10"/>
          <p:cNvSpPr txBox="1"/>
          <p:nvPr/>
        </p:nvSpPr>
        <p:spPr>
          <a:xfrm>
            <a:off x="722203" y="903266"/>
            <a:ext cx="609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A08EF1"/>
              </a:solidFill>
              <a:latin typeface="Calibri"/>
              <a:ea typeface="Calibri"/>
              <a:cs typeface="Calibri"/>
              <a:sym typeface="Calibri"/>
            </a:endParaRPr>
          </a:p>
        </p:txBody>
      </p:sp>
      <p:sp>
        <p:nvSpPr>
          <p:cNvPr id="134" name="Google Shape;134;g340cc0ecb17_1_10"/>
          <p:cNvSpPr txBox="1"/>
          <p:nvPr/>
        </p:nvSpPr>
        <p:spPr>
          <a:xfrm>
            <a:off x="722200" y="1000475"/>
            <a:ext cx="9552000" cy="4674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400"/>
              </a:spcBef>
              <a:spcAft>
                <a:spcPts val="0"/>
              </a:spcAft>
              <a:buNone/>
            </a:pPr>
            <a:r>
              <a:rPr b="1" lang="en-US" sz="1800">
                <a:solidFill>
                  <a:schemeClr val="dk1"/>
                </a:solidFill>
                <a:latin typeface="Aptos"/>
                <a:ea typeface="Aptos"/>
                <a:cs typeface="Aptos"/>
                <a:sym typeface="Aptos"/>
              </a:rPr>
              <a:t>                                                 Objetivos Específicos</a:t>
            </a:r>
            <a:endParaRPr b="1" sz="1800">
              <a:solidFill>
                <a:schemeClr val="dk1"/>
              </a:solidFill>
              <a:latin typeface="Aptos"/>
              <a:ea typeface="Aptos"/>
              <a:cs typeface="Aptos"/>
              <a:sym typeface="Aptos"/>
            </a:endParaRPr>
          </a:p>
          <a:p>
            <a:pPr indent="-342900" lvl="0" marL="457200" rtl="0" algn="l">
              <a:lnSpc>
                <a:spcPct val="115000"/>
              </a:lnSpc>
              <a:spcBef>
                <a:spcPts val="1200"/>
              </a:spcBef>
              <a:spcAft>
                <a:spcPts val="0"/>
              </a:spcAft>
              <a:buClr>
                <a:schemeClr val="dk1"/>
              </a:buClr>
              <a:buSzPts val="1800"/>
              <a:buAutoNum type="arabicPeriod"/>
            </a:pPr>
            <a:r>
              <a:rPr b="1" lang="en-US" sz="1800">
                <a:solidFill>
                  <a:schemeClr val="dk1"/>
                </a:solidFill>
              </a:rPr>
              <a:t>Recopilar datos</a:t>
            </a:r>
            <a:r>
              <a:rPr lang="en-US" sz="1800">
                <a:solidFill>
                  <a:schemeClr val="dk1"/>
                </a:solidFill>
              </a:rPr>
              <a:t> relevantes sobre la población de instituciones educativas públicas de Manizales, que incluyan factores socioeconómicos, emocionales y conductuales de los estudiantes, con el fin de estructurar un conjunto de datos adecuado para el entrenamiento del modelo de </a:t>
            </a:r>
            <a:r>
              <a:rPr i="1" lang="en-US" sz="1800">
                <a:solidFill>
                  <a:schemeClr val="dk1"/>
                </a:solidFill>
              </a:rPr>
              <a:t>machine learning</a:t>
            </a:r>
            <a:r>
              <a:rPr lang="en-US"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Realizar un </a:t>
            </a:r>
            <a:r>
              <a:rPr b="1" lang="en-US" sz="1800">
                <a:solidFill>
                  <a:schemeClr val="dk1"/>
                </a:solidFill>
              </a:rPr>
              <a:t>análisis estadístico y exploratorio</a:t>
            </a:r>
            <a:r>
              <a:rPr lang="en-US" sz="1800">
                <a:solidFill>
                  <a:schemeClr val="dk1"/>
                </a:solidFill>
              </a:rPr>
              <a:t> de los datos recolectados para identificar patrones y correlaciones significativas que puedan indicar señales de alerta de posibles problemas de salud mental en los niños.</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Implementar diferentes</a:t>
            </a:r>
            <a:r>
              <a:rPr b="1" lang="en-US" sz="1800">
                <a:solidFill>
                  <a:schemeClr val="dk1"/>
                </a:solidFill>
              </a:rPr>
              <a:t> algoritmos de </a:t>
            </a:r>
            <a:r>
              <a:rPr b="1" i="1" lang="en-US" sz="1800">
                <a:solidFill>
                  <a:schemeClr val="dk1"/>
                </a:solidFill>
              </a:rPr>
              <a:t>machine learning</a:t>
            </a:r>
            <a:r>
              <a:rPr lang="en-US" sz="1800">
                <a:solidFill>
                  <a:schemeClr val="dk1"/>
                </a:solidFill>
              </a:rPr>
              <a:t>, para crear un modelo de árboles de decisión</a:t>
            </a:r>
            <a:r>
              <a:rPr lang="en-US" sz="1800">
                <a:solidFill>
                  <a:srgbClr val="FF0000"/>
                </a:solidFill>
              </a:rPr>
              <a:t> </a:t>
            </a:r>
            <a:r>
              <a:rPr lang="en-US" sz="1800">
                <a:solidFill>
                  <a:schemeClr val="dk1"/>
                </a:solidFill>
              </a:rPr>
              <a:t>que sea capaz de predecir la probabilidad de que un estudiante muestre señales de alerta de problemas de salud mental.</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b="1" lang="en-US" sz="1800">
                <a:solidFill>
                  <a:schemeClr val="dk1"/>
                </a:solidFill>
              </a:rPr>
              <a:t>Validar la precisión y efectividad </a:t>
            </a:r>
            <a:r>
              <a:rPr lang="en-US" sz="1800">
                <a:solidFill>
                  <a:schemeClr val="dk1"/>
                </a:solidFill>
              </a:rPr>
              <a:t>del modelo desarrollado utilizando técnicas de  métricas de desempeño.</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A screenshot of a computer&#10;&#10;Description automatically generated" id="139" name="Google Shape;139;p7"/>
          <p:cNvPicPr preferRelativeResize="0"/>
          <p:nvPr/>
        </p:nvPicPr>
        <p:blipFill rotWithShape="1">
          <a:blip r:embed="rId3">
            <a:alphaModFix/>
          </a:blip>
          <a:srcRect b="0" l="0" r="0" t="0"/>
          <a:stretch/>
        </p:blipFill>
        <p:spPr>
          <a:xfrm>
            <a:off x="0" y="0"/>
            <a:ext cx="12192000" cy="6858000"/>
          </a:xfrm>
          <a:prstGeom prst="rect">
            <a:avLst/>
          </a:prstGeom>
          <a:noFill/>
          <a:ln>
            <a:noFill/>
          </a:ln>
        </p:spPr>
      </p:pic>
      <p:graphicFrame>
        <p:nvGraphicFramePr>
          <p:cNvPr id="140" name="Google Shape;140;p7"/>
          <p:cNvGraphicFramePr/>
          <p:nvPr/>
        </p:nvGraphicFramePr>
        <p:xfrm>
          <a:off x="1251413" y="1042550"/>
          <a:ext cx="3000000" cy="3000000"/>
        </p:xfrm>
        <a:graphic>
          <a:graphicData uri="http://schemas.openxmlformats.org/drawingml/2006/table">
            <a:tbl>
              <a:tblPr>
                <a:noFill/>
                <a:tableStyleId>{9B46F4EC-C15F-4CF8-BB80-67E157C5181D}</a:tableStyleId>
              </a:tblPr>
              <a:tblGrid>
                <a:gridCol w="1660950"/>
                <a:gridCol w="6565400"/>
                <a:gridCol w="1109200"/>
                <a:gridCol w="867975"/>
              </a:tblGrid>
              <a:tr h="207075">
                <a:tc>
                  <a:txBody>
                    <a:bodyPr/>
                    <a:lstStyle/>
                    <a:p>
                      <a:pPr indent="0" lvl="0" marL="0" rtl="0" algn="ctr">
                        <a:lnSpc>
                          <a:spcPct val="100000"/>
                        </a:lnSpc>
                        <a:spcBef>
                          <a:spcPts val="0"/>
                        </a:spcBef>
                        <a:spcAft>
                          <a:spcPts val="0"/>
                        </a:spcAft>
                        <a:buNone/>
                      </a:pPr>
                      <a:r>
                        <a:rPr b="1" lang="en-US" sz="900"/>
                        <a:t>VARIABLES</a:t>
                      </a:r>
                      <a:endParaRPr b="1"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US" sz="900"/>
                        <a:t>DESCRIPCIÓN </a:t>
                      </a:r>
                      <a:endParaRPr b="1"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US" sz="900"/>
                        <a:t>CLASIFICACIÓN </a:t>
                      </a:r>
                      <a:endParaRPr b="1"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US" sz="900"/>
                        <a:t>VALORES ÚNICOS</a:t>
                      </a:r>
                      <a:endParaRPr b="1"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32200">
                <a:tc>
                  <a:txBody>
                    <a:bodyPr/>
                    <a:lstStyle/>
                    <a:p>
                      <a:pPr indent="0" lvl="0" marL="0" rtl="0" algn="l">
                        <a:lnSpc>
                          <a:spcPct val="100000"/>
                        </a:lnSpc>
                        <a:spcBef>
                          <a:spcPts val="0"/>
                        </a:spcBef>
                        <a:spcAft>
                          <a:spcPts val="0"/>
                        </a:spcAft>
                        <a:buNone/>
                      </a:pPr>
                      <a:r>
                        <a:rPr lang="en-US" sz="900"/>
                        <a:t>INSTITUCIÓN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2, la cual corresponde a la institución educativa.</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50</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SECTOR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4, que corresponde al sector educativo en este caso el sector oficial.</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0</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SEDE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5 que se refiere a la sede de la institución educativa.</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106</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ZONA_SEDE</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6 donde se ubican las instituciones como rurales o urbanas.</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2</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12750">
                <a:tc>
                  <a:txBody>
                    <a:bodyPr/>
                    <a:lstStyle/>
                    <a:p>
                      <a:pPr indent="0" lvl="0" marL="0" rtl="0" algn="l">
                        <a:lnSpc>
                          <a:spcPct val="100000"/>
                        </a:lnSpc>
                        <a:spcBef>
                          <a:spcPts val="0"/>
                        </a:spcBef>
                        <a:spcAft>
                          <a:spcPts val="0"/>
                        </a:spcAft>
                        <a:buNone/>
                      </a:pPr>
                      <a:r>
                        <a:rPr lang="en-US" sz="900"/>
                        <a:t>JORNADA</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7, donde mencionan las jornadas escolares mañana, tarde, nocturna, jornada única y fin de semana.</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5</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GRADO_COD</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8 que corresponde al grado escolar en el que están matriculados los estudiantes.</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26</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ESTRATO</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9, en el cual se encuentra el estrato socioeconómico de los estudiantes</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8</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SISBEN</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10, donde encontramos la clasificación del sisben para los estudiantes.</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48</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GÉNERO</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11 donde describen el género femenino o masculino.</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2</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FECHA DE NACIMIENTO</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12, la cual corresponde a las fechas de nacimiento de los estudiantes matriculados.</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6029</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BARRIO</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13 describe los barrios de procedencia de los estudiantes.</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2117</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DISCAPACIDAD</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14 donde se indica si el estudiante presenta alguna discapacidad.</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11</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PAÍS -ORIGEN</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número 15, describe el país de origen del estudiante.</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Nominal </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24</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3150">
                <a:tc>
                  <a:txBody>
                    <a:bodyPr/>
                    <a:lstStyle/>
                    <a:p>
                      <a:pPr indent="0" lvl="0" marL="0" rtl="0" algn="l">
                        <a:lnSpc>
                          <a:spcPct val="100000"/>
                        </a:lnSpc>
                        <a:spcBef>
                          <a:spcPts val="0"/>
                        </a:spcBef>
                        <a:spcAft>
                          <a:spcPts val="0"/>
                        </a:spcAft>
                        <a:buNone/>
                      </a:pPr>
                      <a:r>
                        <a:rPr lang="en-US" sz="900"/>
                        <a:t>EDAD</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Esta variable corresponde a la columna 16 donde describe la edad de cada estudiante</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Ordinal</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t>16</a:t>
                      </a:r>
                      <a:endParaRPr sz="900"/>
                    </a:p>
                  </a:txBody>
                  <a:tcPr marT="63500" marB="63500" marR="63500" marL="635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141" name="Google Shape;141;p7"/>
          <p:cNvSpPr txBox="1"/>
          <p:nvPr/>
        </p:nvSpPr>
        <p:spPr>
          <a:xfrm>
            <a:off x="4800050" y="476650"/>
            <a:ext cx="3757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rgbClr val="1F1F1F"/>
                </a:solidFill>
                <a:highlight>
                  <a:srgbClr val="FFFFFF"/>
                </a:highlight>
                <a:latin typeface="Roboto"/>
                <a:ea typeface="Roboto"/>
                <a:cs typeface="Roboto"/>
                <a:sym typeface="Roboto"/>
              </a:rPr>
              <a:t>DESCRIPCIÓN DE VARIABLES </a:t>
            </a:r>
            <a:endParaRPr b="1" sz="2000">
              <a:solidFill>
                <a:srgbClr val="A08EF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A screenshot of a computer&#10;&#10;Description automatically generated" id="146" name="Google Shape;146;g3441c8c9532_3_8"/>
          <p:cNvPicPr preferRelativeResize="0"/>
          <p:nvPr/>
        </p:nvPicPr>
        <p:blipFill rotWithShape="1">
          <a:blip r:embed="rId3">
            <a:alphaModFix/>
          </a:blip>
          <a:srcRect b="0" l="0" r="0" t="0"/>
          <a:stretch/>
        </p:blipFill>
        <p:spPr>
          <a:xfrm>
            <a:off x="0" y="-223300"/>
            <a:ext cx="12192000" cy="7081301"/>
          </a:xfrm>
          <a:prstGeom prst="rect">
            <a:avLst/>
          </a:prstGeom>
          <a:noFill/>
          <a:ln>
            <a:noFill/>
          </a:ln>
        </p:spPr>
      </p:pic>
      <p:sp>
        <p:nvSpPr>
          <p:cNvPr id="147" name="Google Shape;147;g3441c8c9532_3_8"/>
          <p:cNvSpPr txBox="1"/>
          <p:nvPr/>
        </p:nvSpPr>
        <p:spPr>
          <a:xfrm>
            <a:off x="5618478" y="1046816"/>
            <a:ext cx="6094500" cy="261600"/>
          </a:xfrm>
          <a:prstGeom prst="rect">
            <a:avLst/>
          </a:prstGeom>
          <a:noFill/>
          <a:ln>
            <a:noFill/>
          </a:ln>
        </p:spPr>
        <p:txBody>
          <a:bodyPr anchorCtr="0" anchor="t" bIns="45700" lIns="91425" spcFirstLastPara="1" rIns="91425" wrap="square" tIns="45700">
            <a:spAutoFit/>
          </a:bodyPr>
          <a:lstStyle/>
          <a:p>
            <a:pPr indent="-298450" lvl="1" marL="914400" rtl="0" algn="l">
              <a:lnSpc>
                <a:spcPct val="115000"/>
              </a:lnSpc>
              <a:spcBef>
                <a:spcPts val="1200"/>
              </a:spcBef>
              <a:spcAft>
                <a:spcPts val="0"/>
              </a:spcAft>
              <a:buClr>
                <a:schemeClr val="dk1"/>
              </a:buClr>
              <a:buSzPts val="1100"/>
              <a:buChar char="○"/>
            </a:pPr>
            <a:r>
              <a:t/>
            </a:r>
            <a:endParaRPr sz="1100">
              <a:solidFill>
                <a:schemeClr val="dk1"/>
              </a:solidFill>
            </a:endParaRPr>
          </a:p>
        </p:txBody>
      </p:sp>
      <p:pic>
        <p:nvPicPr>
          <p:cNvPr id="148" name="Google Shape;148;g3441c8c9532_3_8"/>
          <p:cNvPicPr preferRelativeResize="0"/>
          <p:nvPr/>
        </p:nvPicPr>
        <p:blipFill>
          <a:blip r:embed="rId4">
            <a:alphaModFix/>
          </a:blip>
          <a:stretch>
            <a:fillRect/>
          </a:stretch>
        </p:blipFill>
        <p:spPr>
          <a:xfrm>
            <a:off x="719000" y="680724"/>
            <a:ext cx="6579321" cy="3184375"/>
          </a:xfrm>
          <a:prstGeom prst="rect">
            <a:avLst/>
          </a:prstGeom>
          <a:noFill/>
          <a:ln>
            <a:noFill/>
          </a:ln>
        </p:spPr>
      </p:pic>
      <p:sp>
        <p:nvSpPr>
          <p:cNvPr id="149" name="Google Shape;149;g3441c8c9532_3_8"/>
          <p:cNvSpPr txBox="1"/>
          <p:nvPr/>
        </p:nvSpPr>
        <p:spPr>
          <a:xfrm>
            <a:off x="7909875" y="616925"/>
            <a:ext cx="3803100" cy="497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600">
                <a:solidFill>
                  <a:schemeClr val="dk1"/>
                </a:solidFill>
              </a:rPr>
              <a:t>La variable "DISCAPACIDAD BINARIA" </a:t>
            </a:r>
            <a:r>
              <a:rPr lang="en-US" sz="1600">
                <a:solidFill>
                  <a:schemeClr val="dk1"/>
                </a:solidFill>
              </a:rPr>
              <a:t>representa una clasificación binaria sobre la presencia o ausencia de discapacidad en la población analizada.</a:t>
            </a:r>
            <a:endParaRPr sz="1600">
              <a:solidFill>
                <a:schemeClr val="dk1"/>
              </a:solidFill>
            </a:endParaRPr>
          </a:p>
          <a:p>
            <a:pPr indent="-273050" lvl="1" marL="914400" rtl="0" algn="l">
              <a:lnSpc>
                <a:spcPct val="115000"/>
              </a:lnSpc>
              <a:spcBef>
                <a:spcPts val="1200"/>
              </a:spcBef>
              <a:spcAft>
                <a:spcPts val="0"/>
              </a:spcAft>
              <a:buClr>
                <a:schemeClr val="dk1"/>
              </a:buClr>
              <a:buSzPts val="700"/>
              <a:buChar char="○"/>
            </a:pPr>
            <a:r>
              <a:rPr lang="en-US" sz="1600">
                <a:solidFill>
                  <a:schemeClr val="dk1"/>
                </a:solidFill>
              </a:rPr>
              <a:t>0: No tiene discapacidad.</a:t>
            </a:r>
            <a:endParaRPr sz="1600">
              <a:solidFill>
                <a:schemeClr val="dk1"/>
              </a:solidFill>
            </a:endParaRPr>
          </a:p>
          <a:p>
            <a:pPr indent="-273050" lvl="1" marL="914400" rtl="0" algn="l">
              <a:lnSpc>
                <a:spcPct val="115000"/>
              </a:lnSpc>
              <a:spcBef>
                <a:spcPts val="0"/>
              </a:spcBef>
              <a:spcAft>
                <a:spcPts val="0"/>
              </a:spcAft>
              <a:buClr>
                <a:schemeClr val="dk1"/>
              </a:buClr>
              <a:buSzPts val="700"/>
              <a:buChar char="○"/>
            </a:pPr>
            <a:r>
              <a:rPr lang="en-US" sz="1600">
                <a:solidFill>
                  <a:schemeClr val="dk1"/>
                </a:solidFill>
              </a:rPr>
              <a:t>1: Tiene discapacidad.</a:t>
            </a:r>
            <a:endParaRPr sz="1600">
              <a:solidFill>
                <a:schemeClr val="dk1"/>
              </a:solidFill>
            </a:endParaRPr>
          </a:p>
          <a:p>
            <a:pPr indent="0" lvl="0" marL="0" rtl="0" algn="l">
              <a:spcBef>
                <a:spcPts val="1200"/>
              </a:spcBef>
              <a:spcAft>
                <a:spcPts val="0"/>
              </a:spcAft>
              <a:buNone/>
            </a:pPr>
            <a:r>
              <a:rPr b="1" lang="en-US" sz="1600">
                <a:solidFill>
                  <a:schemeClr val="dk1"/>
                </a:solidFill>
              </a:rPr>
              <a:t>Distribución Desbalanceada:</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96% (33,712 casos)</a:t>
            </a:r>
            <a:r>
              <a:rPr lang="en-US" sz="1600">
                <a:solidFill>
                  <a:schemeClr val="dk1"/>
                </a:solidFill>
              </a:rPr>
              <a:t> sin discapacidad.</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4% (1,370 casos)</a:t>
            </a:r>
            <a:r>
              <a:rPr lang="en-US" sz="1600">
                <a:solidFill>
                  <a:schemeClr val="dk1"/>
                </a:solidFill>
              </a:rPr>
              <a:t> con discapacidad.</a:t>
            </a:r>
            <a:endParaRPr b="1" sz="1600">
              <a:solidFill>
                <a:schemeClr val="dk1"/>
              </a:solidFill>
            </a:endParaRPr>
          </a:p>
          <a:p>
            <a:pPr indent="0" lvl="0" marL="0" rtl="0" algn="l">
              <a:lnSpc>
                <a:spcPct val="115000"/>
              </a:lnSpc>
              <a:spcBef>
                <a:spcPts val="1200"/>
              </a:spcBef>
              <a:spcAft>
                <a:spcPts val="1200"/>
              </a:spcAft>
              <a:buNone/>
            </a:pPr>
            <a:r>
              <a:rPr lang="en-US" sz="1600">
                <a:solidFill>
                  <a:schemeClr val="dk1"/>
                </a:solidFill>
              </a:rPr>
              <a:t>La clase mayoritaria (0) domina, lo que afectó a detección de la clase minoritaria (1).</a:t>
            </a:r>
            <a:endParaRPr sz="1600">
              <a:solidFill>
                <a:schemeClr val="dk1"/>
              </a:solidFill>
            </a:endParaRPr>
          </a:p>
        </p:txBody>
      </p:sp>
      <p:pic>
        <p:nvPicPr>
          <p:cNvPr id="150" name="Google Shape;150;g3441c8c9532_3_8"/>
          <p:cNvPicPr preferRelativeResize="0"/>
          <p:nvPr/>
        </p:nvPicPr>
        <p:blipFill>
          <a:blip r:embed="rId5">
            <a:alphaModFix/>
          </a:blip>
          <a:stretch>
            <a:fillRect/>
          </a:stretch>
        </p:blipFill>
        <p:spPr>
          <a:xfrm>
            <a:off x="1985950" y="3865100"/>
            <a:ext cx="3035950" cy="191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LINDO LINDO">
      <a:dk1>
        <a:srgbClr val="000000"/>
      </a:dk1>
      <a:lt1>
        <a:srgbClr val="FFFFFF"/>
      </a:lt1>
      <a:dk2>
        <a:srgbClr val="142F50"/>
      </a:dk2>
      <a:lt2>
        <a:srgbClr val="F9F8F3"/>
      </a:lt2>
      <a:accent1>
        <a:srgbClr val="38A4D4"/>
      </a:accent1>
      <a:accent2>
        <a:srgbClr val="F6F25C"/>
      </a:accent2>
      <a:accent3>
        <a:srgbClr val="FCA810"/>
      </a:accent3>
      <a:accent4>
        <a:srgbClr val="EF255F"/>
      </a:accent4>
      <a:accent5>
        <a:srgbClr val="22B183"/>
      </a:accent5>
      <a:accent6>
        <a:srgbClr val="8C54B6"/>
      </a:accent6>
      <a:hlink>
        <a:srgbClr val="39BCD2"/>
      </a:hlink>
      <a:folHlink>
        <a:srgbClr val="8963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2024-01-29T20:34:43Z</dcterms:created>
  <dc:creator>Ana Maria Salazar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D82F9886-3FD5-42EB-B509-1BFBAE8A1A25</vt:lpwstr>
  </property>
  <property fmtid="{D5CDD505-2E9C-101B-9397-08002B2CF9AE}" pid="3" name="ArticulatePath">
    <vt:lpwstr>Semana1_Videoclase_empaquesyembalajes_V3_David</vt:lpwstr>
  </property>
</Properties>
</file>